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8d436e19-0395-036e-73b3-772118e172ce}">
          <p14:sldIdLst>
            <p14:sldId id="256"/>
            <p14:sldId id="257"/>
            <p14:sldId id="258"/>
          </p14:sldIdLst>
        </p14:section>
        <p14:section name="Changing tools" id="{caa65583-389a-1ed3-9020-f8b3b90dcbe8}">
          <p14:sldIdLst>
            <p14:sldId id="259"/>
            <p14:sldId id="260"/>
            <p14:sldId id="261"/>
          </p14:sldIdLst>
        </p14:section>
        <p14:section name="Automation" id="{d6326e0a-8e26-cbad-b0b4-9e08b15b1e7b}">
          <p14:sldIdLst>
            <p14:sldId id="262"/>
            <p14:sldId id="263"/>
            <p14:sldId id="264"/>
            <p14:sldId id="265"/>
            <p14:sldId id="266"/>
          </p14:sldIdLst>
        </p14:section>
        <p14:section name="Workplace" id="{110a95ac-6867-4f39-dd84-b0a98b2055db}">
          <p14:sldIdLst>
            <p14:sldId id="267"/>
            <p14:sldId id="268"/>
            <p14:sldId id="269"/>
            <p14:sldId id="270"/>
          </p14:sldIdLst>
        </p14:section>
        <p14:section name="Enterprise" id="{7a15ef61-30d2-3db1-ccc2-e223fe80518c}">
          <p14:sldIdLst>
            <p14:sldId id="271"/>
            <p14:sldId id="272"/>
            <p14:sldId id="273"/>
            <p14:sldId id="274"/>
            <p14:sldId id="275"/>
          </p14:sldIdLst>
        </p14:section>
        <p14:section name="Apply" id="{c24a83f1-d635-dde9-b4de-e8af0fe2d1d8}">
          <p14:sldIdLst>
            <p14:sldId id="276"/>
            <p14:sldId id="277"/>
            <p14:sldId id="278"/>
            <p14:sldId id="279"/>
          </p14:sldIdLst>
        </p14:section>
        <p14:section name="Review" id="{7b612b45-b0eb-4201-e37e-5d7601eedf3c}">
          <p14:sldIdLst>
            <p14:sldId id="280"/>
            <p14:sldId id="2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600" b="0" i="0" u="none" strike="noStrike">
                <a:solidFill>
                  <a:srgbClr val="173C59"/>
                </a:solidFill>
                <a:latin typeface="+mj-lt"/>
              </a:defRPr>
            </a:pPr>
            <a:r>
              <a:rPr sz="1600" b="0" i="0" u="none" strike="noStrike">
                <a:solidFill>
                  <a:srgbClr val="173C59"/>
                </a:solidFill>
                <a:latin typeface="+mj-lt"/>
              </a:rPr>
              <a:t>Output (units per hour)</a:t>
            </a:r>
          </a:p>
        </c:rich>
      </c:tx>
      <c:layout/>
      <c:overlay val="0"/>
    </c:title>
    <c:autoTitleDeleted val="0"/>
    <c:plotArea>
      <c:layout/>
      <c:barChart>
        <c:barDir val="col"/>
        <c:grouping val="clustered"/>
        <c:varyColors val="0"/>
        <c:ser>
          <c:idx val="0"/>
          <c:order val="0"/>
          <c:tx>
            <c:strRef>
              <c:f>Sheet1!$B$1</c:f>
              <c:strCache>
                <c:ptCount val="1"/>
                <c:pt idx="0">
                  <c:v>Output</c:v>
                </c:pt>
              </c:strCache>
            </c:strRef>
          </c:tx>
          <c:spPr>
            <a:solidFill>
              <a:srgbClr val="2F6FE0"/>
            </a:solidFill>
            <a:effectLst/>
          </c:spPr>
          <c:invertIfNegative val="0"/>
          <c:dLbls>
            <c:numFmt formatCode="#,##0" sourceLinked="0"/>
            <c:txPr>
              <a:bodyPr/>
              <a:lstStyle/>
              <a:p>
                <a:pPr>
                  <a:defRPr b="0" i="0" strike="noStrike" sz="1400" u="none">
                    <a:solidFill>
                      <a:srgbClr val="1E2A33"/>
                    </a:solidFill>
                    <a:latin typeface="+mn-lt"/>
                  </a:defRPr>
                </a:pPr>
              </a:p>
            </c:txPr>
            <c:showLegendKey val="0"/>
            <c:showVal val="1"/>
            <c:showCatName val="0"/>
            <c:showSerName val="0"/>
            <c:showPercent val="0"/>
            <c:showBubbleSize val="0"/>
            <c:showLeaderLines val="0"/>
          </c:dLbls>
          <c:cat>
            <c:multiLvlStrRef>
              <c:f>Sheet1!$A$2:$A$4</c:f>
              <c:multiLvlStrCache>
                <c:ptCount val="3"/>
                <c:lvl>
                  <c:pt idx="0">
                    <c:v>15%</c:v>
                  </c:pt>
                  <c:pt idx="1">
                    <c:v>50%</c:v>
                  </c:pt>
                  <c:pt idx="2">
                    <c:v>90%</c:v>
                  </c:pt>
                </c:lvl>
              </c:multiLvlStrCache>
            </c:multiLvlStrRef>
          </c:cat>
          <c:val>
            <c:numRef>
              <c:f>Sheet1!$B$2:$B$4</c:f>
              <c:numCache>
                <c:formatCode>General</c:formatCode>
                <c:ptCount val="3"/>
                <c:pt idx="0">
                  <c:v>54</c:v>
                </c:pt>
                <c:pt idx="1">
                  <c:v>86</c:v>
                </c:pt>
                <c:pt idx="2">
                  <c:v>122</c:v>
                </c:pt>
              </c:numCache>
            </c:numRef>
          </c:val>
        </c:ser>
        <c:dLbls>
          <c:numFmt formatCode="#,##0" sourceLinked="0"/>
          <c:txPr>
            <a:bodyPr/>
            <a:lstStyle/>
            <a:p>
              <a:pPr>
                <a:defRPr b="0" i="0" strike="noStrike" sz="1400" u="none">
                  <a:solidFill>
                    <a:srgbClr val="1E2A33"/>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5B6B78"/>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DDE5EA"/>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B6B7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600" b="0" i="0" u="none" strike="noStrike">
                <a:solidFill>
                  <a:srgbClr val="173C59"/>
                </a:solidFill>
                <a:latin typeface="+mj-lt"/>
              </a:defRPr>
            </a:pPr>
            <a:r>
              <a:rPr sz="1600" b="0" i="0" u="none" strike="noStrike">
                <a:solidFill>
                  <a:srgbClr val="173C59"/>
                </a:solidFill>
                <a:latin typeface="+mj-lt"/>
              </a:rPr>
              <a:t>Crew needed (people)</a:t>
            </a:r>
          </a:p>
        </c:rich>
      </c:tx>
      <c:layout/>
      <c:overlay val="0"/>
    </c:title>
    <c:autoTitleDeleted val="0"/>
    <c:plotArea>
      <c:layout/>
      <c:barChart>
        <c:barDir val="col"/>
        <c:grouping val="clustered"/>
        <c:varyColors val="0"/>
        <c:ser>
          <c:idx val="0"/>
          <c:order val="0"/>
          <c:tx>
            <c:strRef>
              <c:f>Sheet1!$B$1</c:f>
              <c:strCache>
                <c:ptCount val="1"/>
                <c:pt idx="0">
                  <c:v>Crew</c:v>
                </c:pt>
              </c:strCache>
            </c:strRef>
          </c:tx>
          <c:spPr>
            <a:solidFill>
              <a:srgbClr val="F26B3A"/>
            </a:solidFill>
            <a:effectLst/>
          </c:spPr>
          <c:invertIfNegative val="0"/>
          <c:dLbls>
            <c:numFmt formatCode="#,##0" sourceLinked="0"/>
            <c:txPr>
              <a:bodyPr/>
              <a:lstStyle/>
              <a:p>
                <a:pPr>
                  <a:defRPr b="0" i="0" strike="noStrike" sz="1400" u="none">
                    <a:solidFill>
                      <a:srgbClr val="1E2A33"/>
                    </a:solidFill>
                    <a:latin typeface="+mn-lt"/>
                  </a:defRPr>
                </a:pPr>
              </a:p>
            </c:txPr>
            <c:showLegendKey val="0"/>
            <c:showVal val="1"/>
            <c:showCatName val="0"/>
            <c:showSerName val="0"/>
            <c:showPercent val="0"/>
            <c:showBubbleSize val="0"/>
            <c:showLeaderLines val="0"/>
          </c:dLbls>
          <c:cat>
            <c:multiLvlStrRef>
              <c:f>Sheet1!$A$2:$A$4</c:f>
              <c:multiLvlStrCache>
                <c:ptCount val="3"/>
                <c:lvl>
                  <c:pt idx="0">
                    <c:v>15%</c:v>
                  </c:pt>
                  <c:pt idx="1">
                    <c:v>50%</c:v>
                  </c:pt>
                  <c:pt idx="2">
                    <c:v>90%</c:v>
                  </c:pt>
                </c:lvl>
              </c:multiLvlStrCache>
            </c:multiLvlStrRef>
          </c:cat>
          <c:val>
            <c:numRef>
              <c:f>Sheet1!$B$2:$B$4</c:f>
              <c:numCache>
                <c:formatCode>General</c:formatCode>
                <c:ptCount val="3"/>
                <c:pt idx="0">
                  <c:v>7</c:v>
                </c:pt>
                <c:pt idx="1">
                  <c:v>5</c:v>
                </c:pt>
                <c:pt idx="2">
                  <c:v>2</c:v>
                </c:pt>
              </c:numCache>
            </c:numRef>
          </c:val>
        </c:ser>
        <c:dLbls>
          <c:numFmt formatCode="#,##0" sourceLinked="0"/>
          <c:txPr>
            <a:bodyPr/>
            <a:lstStyle/>
            <a:p>
              <a:pPr>
                <a:defRPr b="0" i="0" strike="noStrike" sz="1400" u="none">
                  <a:solidFill>
                    <a:srgbClr val="1E2A33"/>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5B6B78"/>
                </a:solidFill>
                <a:latin typeface="+mn-lt"/>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DDE5EA"/>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B6B78"/>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is the first lesson on new and emerging technologies. Today covers how technology changes tools and equipment, the design and organisation of the workplace, automation and robotics, and how innovation drives enterprise (crowdfunding, virtual marketing and retail, co-operatives and Fairtrade). Students can open the live 3D production line at www.dtclassroom.com (Units page, first lesson) during the Explore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A, automation: a machine performs the task with little human input. 2) False: the Internet is the physical network that carries data (email, streaming, video calls); the World Wide Web is the collection of web pages accessed over it. 3) Any of: bananas, tea, coffee, chocolate, sugar, flowers, cotton clothing. 4) Advantages: faster, more accurate and consistent, works 24/7, can do dangerous jobs. Disadvantages: expensive to buy and maintain, can only do what it is programmed to do, some jobs are lost. Use Q4 to lead into today's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the three objectives. Key word definitions for reference: Automation: using technology to perform tasks with minimal human input. Robotics: machines programmed to carry out physical tasks. Human error: mistakes made by people. Innovation: turning a new idea into a successful product or process. Enterprise: starting and running a business, taking risks for profit. Crowdfunding: raising money from many people, usually online. Virtual marketing: promoting and selling online and through social media. Co-operative: a business owned and run by its members (workers or customers). Fairtrade: a scheme guaranteeing fair prices and conditions for producers. Obsolete: no longer used or useful.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Starter discussion. Tools are constantly being developed and refined to meet demand and to use new technology. James Watt did not invent the steam engine, but his 1781 patent gave continuous rotary motion that could drive factory machinery (the watt, the unit of power, is named after him). Henry Ford's moving assembly line (1913) made mass production practical. The digital revolution from the 1940s brought computing power; Tim Berners-Lee proposed the World Wide Web in 1989 and it went public in 1991. In 2014 a 3D printer on the International Space Station printed parts in orbit, so astronauts can make replacement parts instead of waiting for a supply launch. Ask pairs to justify their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retrieval question 2. The Internet is the network infrastructure; the Web is one service that runs on it (others include email and video calling). The 'global village' idea: communication technology shrinks distances, so businesses can source goods, parts and labour from much further afield, and small firms can reach global markets.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technologies built into modern tools include digitisation, networking and new materials with more desirable properties (flexibility, hardness, toughness, conductivity). These make jobs like stock control and manufacture more accurate, faster, more productive, more convenient and safer. Ask: which of these benefits matters most in a school workshop? (Safety and accuracy are usual answers: laser cutters and CNC routers are guarded and repeat cuts exactly.)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automation and robotics.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what jobs robots are good at before revealing. Robots are best at repetitive tasks needing accuracy. They cannot do anything they have not been programmed to do. Automation may replace one job but it creates others (programming, maintenance, supervision). Analogy: a Formula One team. The driver (the robot) gets the attention, but the pit crew, technicians, engineers and development team make the result possible. Job changes are covered again in a later lesson on people and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examples of automation in rural areas as well as in shops and factories. Suggested videos (search on YouTube): a BMW car factory tour showing robot welding and painting; a fully automated warehouse. Robotic milking: cows choose when to be milked, so they are milked more often and more calmly; studies and farm reports show yields can increase. Barcodes: EPOS (electronic point of sale) links every sale to stock control. Ask: who still has a job in each example? (Engineers, programmers, maintenance staff, farmers managing herd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standard UPC-A barcode the left set of numbers is the manufacturer code and the right set is the product code. Different products from the same manufacturer share the left-hand digits. The final digit is a check digit used to catch scanning errors. Stock control link: scanning identifies exactly which product sold, so stock levels update automatically and reorders can be triggered. (European EAN-13 barcodes work in a similar way with a country prefix.)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It is repetitive, needs consistent accuracy, involves hazardous fumes, and the task is the same every time, so it can be programmed. A, C and D need creativity, judgement, negotiation or empathy, which robots cannot do because they only do what they are programmed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organisation and design of the workplace.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technology has influenced job roles, physical layout and systems. Roles become more flexible; networking allows remote working; firms use freelancers who work remotely, which can reduce office space. 'Follow the sun' working: with three teams placed eight hours apart, each working an eight-hour day, a project can develop 24 hours a day. In UK winter time, a London team works 08:00–16:00, a San Francisco team's 08:00–16:00 is 16:00–00:00 UK time, and a Singapore team's 08:00–16:00 is 00:00–08:00 UK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physical layout and flow of a factory floor, office or shop affects productivity and output. Supermarket answers: fresh produce by the door sells perishables quickly while trolleys are empty and the display looks attractive; staples like milk and bread at the back make customers walk past other products. Factories that get their production flow right improve throughput. New machinery can mean the layout has to change to keep the flow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three or four. Suggested answers. Car factory: robots for welding and painting; workers become supervisors, programmers and maintenance technicians; consistent quality, safer, works 24/7; high cost, fewer assembly jobs, retraining needed. Design studio: CAD, rendering, video calls and cloud storage; designers work remotely and share files instantly, clients see realistic models before anything is made; faster changes, fewer physical prototypes; expensive software, reliance on networks, new skills needed. Take feedback from one group per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innovation and enterprise.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Developments in new technology drive innovation. Exciting emerging technologies include 3D printing (including 3D bioprinting), nanotechnology and graphene. They are still developing and are fuelling a new wave of ideas and enterprise. Discuss how small businesses benefit: low start-up costs for online selling, rapid prototyping without expensive moulds, and access to a huge pool of internet-connected freelancers and suppliers.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each with examples. Crowdfunding: platforms such as Kickstarter or Indiegogo; pledges usually only collected if the target is reached; risk for backers is that the product may be late or never delivered. Virtual marketing and retail: social media campaigns, targeted adverts using data, influencers, online stores. Augmented reality: used by industry to improve training, workflow and accuracy, for example showing assembly steps over a real engine, and by retailers to show products in the customer's room. Suggested video: search 'augmented reality in manufacturing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Co-operative organisations are usually owned and run by their own employees or customers. Shared ownership gives people a stake, so they naturally work in the best interests of the organisation, boosting productivity and commitment, and those most involved are often best placed to suggest improvements. Describe the Fairtrade Foundation and ask where students have seen the label (link back to retrieval question 3): typically consumables such as flowers, tea, fruit and vegetables, and harvested materials such as cotton.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 new technology only brings positive outcomes. Students should recognise trade-offs: products and skills can become obsolete; workers displaced by automation may struggle to retrain; biometric systems and online marketing raise privacy questions; new equipment is costly and old devices add to electronic waste. A good answer weighs both sides and reaches a judgement. (Misconception and the keywords obsolete, human error and biometrics draw on Oak National Academy's 'New and emerging technologies' lesson, OGL v3.0.)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use the live 3D production line (Units page, first lesson) on laptops, tablets or the projector. The automation slider changes robot speed, crew size and the andon light; the quantity slider changes the scale label (one-off, batch, mass, continuous). Expected pattern: output rises and crew falls as automation rises. The numbers are a simplified teaching model, not real factory data. Follow up with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Values from the DT Classroom production-line model at a quantity of 400: 15% automation gives about 54 units per hour with a crew of 7; 50% gives 86 with 5; 90% gives 122 with 2. Discuss: output more than doubles while the crew falls from 7 to 2. What new jobs appear (programming, maintenance, quality control)? What does the business have to pay for first (robots, training)? Remind students the model is simplified.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Indicative content (1 mark for each valid point, 1 for its development, up to 4): Robots carry out repetitive tasks such as welding and painting (1), so products are more consistent with less human error (1). Production can run 24 hours a day (1), increasing output and lowering the cost per product (1). Fewer manual assembly jobs are needed (1), but new skilled jobs are created in programming and maintenance (1). Dangerous tasks are automated (1), making the workplace safer (1). Computer-controlled stock systems order parts automatically (1), reducing waste and storage space (1). This is a teacher-written practice question in the AQA style, not taken from an AQA paper.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Extension for students who finish early. Strong answers apply the whole lesson: robots suit repetitive, hygienic tasks (dispensing, washing up, payment by card or biometrics); they cannot judge allergies or care for students who need help; new jobs include maintenance and programming; layout changes for flow; the judgement weighs cost, jobs, speed, waste and privacy.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the 3-2-1 on paper or mini-whiteboards; collect a sample to check understanding. Model answers: 3 workplace changes: flexible roles, remote working, freelancers, automated systems, new layouts. 2 things robots cannot do: act beyond their programming, show creativity or empathy, maintain themselves. 1 way to raise money or sell: crowdfunding, virtual marketing, online retail, augmented reality. Set the homework, or use your own homework sheet if your department has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Attribution slide. Keep it in the deck when sharing.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DTC-Title-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DTC-Section-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DTC-Activity-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TC Title">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828800"/>
            <a:ext cx="6035040" cy="2011680"/>
          </a:xfrm>
          <a:prstGeom prst="rect">
            <a:avLst/>
          </a:prstGeom>
          <a:noFill/>
          <a:ln/>
        </p:spPr>
        <p:txBody>
          <a:bodyPr wrap="square" rtlCol="0"/>
          <a:lstStyle>
            <a:lvl1pPr algn="l" indent="0" marL="0">
              <a:buNone/>
              <a:defRPr lang="en-US" sz="5400" b="1" dirty="0">
                <a:solidFill>
                  <a:schemeClr val="bg1"/>
                </a:solidFill>
              </a:defRPr>
            </a:lvl1pPr>
          </a:lstStyle>
          <a:p>
            <a:pPr algn="l" indent="0" marL="0">
              <a:buNone/>
            </a:pPr>
            <a:endParaRPr lang="en-US" sz="5400" dirty="0"/>
          </a:p>
        </p:txBody>
      </p:sp>
      <p:sp>
        <p:nvSpPr>
          <p:cNvPr id="3" name="Text 0"/>
          <p:cNvSpPr/>
          <p:nvPr>
            <p:ph idx="101" type="body" hasCustomPrompt="1"/>
          </p:nvPr>
        </p:nvSpPr>
        <p:spPr>
          <a:xfrm>
            <a:off x="640080" y="3977640"/>
            <a:ext cx="5669280" cy="1188720"/>
          </a:xfrm>
          <a:prstGeom prst="rect">
            <a:avLst/>
          </a:prstGeom>
          <a:noFill/>
          <a:ln/>
        </p:spPr>
        <p:txBody>
          <a:bodyPr wrap="square" rtlCol="0"/>
          <a:lstStyle>
            <a:lvl1pPr algn="l" indent="0" marL="0">
              <a:buNone/>
              <a:defRPr lang="en-US" sz="1800" dirty="0">
                <a:solidFill>
                  <a:srgbClr val="D6E2EA"/>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TC Section">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828800"/>
            <a:ext cx="5669280" cy="1920240"/>
          </a:xfrm>
          <a:prstGeom prst="rect">
            <a:avLst/>
          </a:prstGeom>
          <a:noFill/>
          <a:ln/>
        </p:spPr>
        <p:txBody>
          <a:bodyPr wrap="square" rtlCol="0"/>
          <a:lstStyle>
            <a:lvl1pPr algn="l" indent="0" marL="0">
              <a:buNone/>
              <a:defRPr lang="en-US" sz="4800" b="1" dirty="0">
                <a:solidFill>
                  <a:schemeClr val="bg1"/>
                </a:solidFill>
              </a:defRPr>
            </a:lvl1pPr>
          </a:lstStyle>
          <a:p>
            <a:pPr algn="l" indent="0" marL="0">
              <a:buNone/>
            </a:pPr>
            <a:endParaRPr lang="en-US" sz="4800" dirty="0"/>
          </a:p>
        </p:txBody>
      </p:sp>
      <p:sp>
        <p:nvSpPr>
          <p:cNvPr id="3" name="Text 0"/>
          <p:cNvSpPr/>
          <p:nvPr>
            <p:ph idx="101" type="body" hasCustomPrompt="1"/>
          </p:nvPr>
        </p:nvSpPr>
        <p:spPr>
          <a:xfrm>
            <a:off x="640080" y="3977640"/>
            <a:ext cx="5486400" cy="1097280"/>
          </a:xfrm>
          <a:prstGeom prst="rect">
            <a:avLst/>
          </a:prstGeom>
          <a:noFill/>
          <a:ln/>
        </p:spPr>
        <p:txBody>
          <a:bodyPr wrap="square" rtlCol="0"/>
          <a:lstStyle>
            <a:lvl1pPr algn="l" indent="0" marL="0">
              <a:buNone/>
              <a:defRPr lang="en-US" sz="2000" dirty="0">
                <a:solidFill>
                  <a:srgbClr val="D6E2EA"/>
                </a:solidFill>
              </a:defRPr>
            </a:lvl1pPr>
          </a:lstStyle>
          <a:p>
            <a:pPr algn="l" indent="0" marL="0">
              <a:buNone/>
            </a:pPr>
            <a:endParaRPr lang="en-US" sz="2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TC 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400800"/>
            <a:ext cx="6400800" cy="274320"/>
          </a:xfrm>
          <a:prstGeom prst="rect">
            <a:avLst/>
          </a:prstGeom>
          <a:noFill/>
          <a:ln/>
        </p:spPr>
        <p:txBody>
          <a:bodyPr wrap="square" lIns="0" tIns="0" rIns="0" bIns="0" rtlCol="0" anchor="ctr"/>
          <a:lstStyle/>
          <a:p>
            <a:pPr indent="0" marL="0">
              <a:buNone/>
            </a:pPr>
            <a:r>
              <a:rPr lang="en-US" sz="1000" dirty="0">
                <a:solidFill>
                  <a:schemeClr val="accent6"/>
                </a:solidFill>
              </a:rPr>
              <a:t>DT Classroom</a:t>
            </a:r>
            <a:endParaRPr lang="en-US" sz="1000" dirty="0"/>
          </a:p>
        </p:txBody>
      </p:sp>
      <p:sp>
        <p:nvSpPr>
          <p:cNvPr id="3" name="Text 1"/>
          <p:cNvSpPr/>
          <p:nvPr>
            <p:ph idx="101" type="title" hasCustomPrompt="1"/>
          </p:nvPr>
        </p:nvSpPr>
        <p:spPr>
          <a:xfrm>
            <a:off x="548640" y="365760"/>
            <a:ext cx="11064240" cy="822960"/>
          </a:xfrm>
          <a:prstGeom prst="rect">
            <a:avLst/>
          </a:prstGeom>
          <a:noFill/>
          <a:ln/>
        </p:spPr>
        <p:txBody>
          <a:bodyPr wrap="square" rtlCol="0"/>
          <a:lstStyle>
            <a:lvl1pPr algn="l" indent="0" marL="0">
              <a:buNone/>
              <a:defRPr lang="en-US" sz="3200" b="1" dirty="0">
                <a:solidFill>
                  <a:schemeClr val="tx2"/>
                </a:solidFill>
              </a:defRPr>
            </a:lvl1pPr>
          </a:lstStyle>
          <a:p>
            <a:pPr algn="l" indent="0" marL="0">
              <a:buNone/>
            </a:pPr>
            <a:endParaRPr lang="en-US" sz="32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TC Activity">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48640" y="6400800"/>
            <a:ext cx="6400800" cy="274320"/>
          </a:xfrm>
          <a:prstGeom prst="rect">
            <a:avLst/>
          </a:prstGeom>
          <a:noFill/>
          <a:ln/>
        </p:spPr>
        <p:txBody>
          <a:bodyPr wrap="square" lIns="0" tIns="0" rIns="0" bIns="0" rtlCol="0" anchor="ctr"/>
          <a:lstStyle/>
          <a:p>
            <a:pPr indent="0" marL="0">
              <a:buNone/>
            </a:pPr>
            <a:r>
              <a:rPr lang="en-US" sz="1000" dirty="0">
                <a:solidFill>
                  <a:schemeClr val="accent6"/>
                </a:solidFill>
              </a:rPr>
              <a:t>DT Classroom</a:t>
            </a:r>
            <a:endParaRPr lang="en-US" sz="1000" dirty="0"/>
          </a:p>
        </p:txBody>
      </p:sp>
      <p:sp>
        <p:nvSpPr>
          <p:cNvPr id="3" name="Text 1"/>
          <p:cNvSpPr/>
          <p:nvPr>
            <p:ph idx="101" type="title" hasCustomPrompt="1"/>
          </p:nvPr>
        </p:nvSpPr>
        <p:spPr>
          <a:xfrm>
            <a:off x="548640" y="365760"/>
            <a:ext cx="8686800" cy="822960"/>
          </a:xfrm>
          <a:prstGeom prst="rect">
            <a:avLst/>
          </a:prstGeom>
          <a:noFill/>
          <a:ln/>
        </p:spPr>
        <p:txBody>
          <a:bodyPr wrap="square" rtlCol="0"/>
          <a:lstStyle>
            <a:lvl1pPr algn="l" indent="0" marL="0">
              <a:buNone/>
              <a:defRPr lang="en-US" sz="3200" b="1" dirty="0">
                <a:solidFill>
                  <a:schemeClr val="tx2"/>
                </a:solidFill>
              </a:defRPr>
            </a:lvl1pPr>
          </a:lstStyle>
          <a:p>
            <a:pPr algn="l" indent="0" marL="0">
              <a:buNone/>
            </a:pPr>
            <a:endParaRPr lang="en-US" sz="32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4.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4.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4.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4.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jpe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4.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jpe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4.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png"/><Relationship Id="rId3" Type="http://schemas.openxmlformats.org/officeDocument/2006/relationships/slideLayout" Target="../slideLayouts/slideLayout4.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jpe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4.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4.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4.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5.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image" Target="../media/image-21-2.jpg"/><Relationship Id="rId3" Type="http://schemas.openxmlformats.org/officeDocument/2006/relationships/slideLayout" Target="../slideLayouts/slideLayout5.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slideLayout" Target="../slideLayouts/slideLayout4.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5.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5.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4.xml"/><Relationship Id="rId4"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828800"/>
            <a:ext cx="6035040" cy="2011680"/>
          </a:xfrm>
          <a:prstGeom prst="rect">
            <a:avLst/>
          </a:prstGeom>
          <a:noFill/>
          <a:ln/>
        </p:spPr>
        <p:txBody>
          <a:bodyPr wrap="square" lIns="0" tIns="0" rIns="0" bIns="0" rtlCol="0" anchor="t"/>
          <a:lstStyle/>
          <a:p>
            <a:pPr algn="l" indent="0" marL="0">
              <a:buNone/>
            </a:pPr>
            <a:r>
              <a:rPr lang="en-US" sz="5400" b="1" dirty="0">
                <a:solidFill>
                  <a:schemeClr val="bg1"/>
                </a:solidFill>
              </a:rPr>
              <a:t>Technology at work</a:t>
            </a:r>
            <a:endParaRPr lang="en-US" sz="5400" dirty="0"/>
          </a:p>
        </p:txBody>
      </p:sp>
      <p:sp>
        <p:nvSpPr>
          <p:cNvPr id="3" name="Text 0"/>
          <p:cNvSpPr/>
          <p:nvPr>
            <p:ph idx="101" type="body" hasCustomPrompt="1"/>
          </p:nvPr>
        </p:nvSpPr>
        <p:spPr>
          <a:xfrm>
            <a:off x="640080" y="3977640"/>
            <a:ext cx="5669280" cy="1188720"/>
          </a:xfrm>
          <a:prstGeom prst="rect">
            <a:avLst/>
          </a:prstGeom>
          <a:noFill/>
          <a:ln/>
        </p:spPr>
        <p:txBody>
          <a:bodyPr wrap="square" lIns="0" tIns="0" rIns="0" bIns="0" rtlCol="0" anchor="t"/>
          <a:lstStyle/>
          <a:p>
            <a:pPr algn="l" indent="0" marL="0">
              <a:buNone/>
            </a:pPr>
            <a:r>
              <a:rPr lang="en-US" sz="1800" dirty="0">
                <a:solidFill>
                  <a:srgbClr val="D6E2EA"/>
                </a:solidFill>
              </a:rPr>
              <a:t>How new technology changes the tools we use, the places we work and the way new businesses start</a:t>
            </a:r>
            <a:endParaRPr lang="en-US" sz="1800" dirty="0"/>
          </a:p>
        </p:txBody>
      </p:sp>
      <p:sp>
        <p:nvSpPr>
          <p:cNvPr id="4" name="Activity chip"/>
          <p:cNvSpPr/>
          <p:nvPr/>
        </p:nvSpPr>
        <p:spPr>
          <a:xfrm>
            <a:off x="640080" y="1143000"/>
            <a:ext cx="2011680" cy="384048"/>
          </a:xfrm>
          <a:prstGeom prst="roundRect">
            <a:avLst>
              <a:gd name="adj" fmla="val 50000"/>
            </a:avLst>
          </a:prstGeom>
          <a:solidFill>
            <a:schemeClr val="tx2"/>
          </a:solidFill>
          <a:ln/>
        </p:spPr>
      </p:sp>
      <p:sp>
        <p:nvSpPr>
          <p:cNvPr id="5" name="Text 3"/>
          <p:cNvSpPr txBox="1"/>
          <p:nvPr/>
        </p:nvSpPr>
        <p:spPr>
          <a:xfrm>
            <a:off x="640080" y="1143000"/>
            <a:ext cx="201168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DT CLASSROOM</a:t>
            </a:r>
            <a:endParaRPr lang="en-US" sz="1200" dirty="0"/>
          </a:p>
        </p:txBody>
      </p:sp>
      <p:sp>
        <p:nvSpPr>
          <p:cNvPr id="6" name="Text 4"/>
          <p:cNvSpPr txBox="1"/>
          <p:nvPr/>
        </p:nvSpPr>
        <p:spPr>
          <a:xfrm>
            <a:off x="640080" y="5989320"/>
            <a:ext cx="6400800" cy="320040"/>
          </a:xfrm>
          <a:prstGeom prst="rect">
            <a:avLst/>
          </a:prstGeom>
          <a:noFill/>
          <a:ln/>
        </p:spPr>
        <p:txBody>
          <a:bodyPr wrap="square" lIns="0" tIns="0" rIns="0" bIns="0" rtlCol="0" anchor="t"/>
          <a:lstStyle/>
          <a:p>
            <a:pPr indent="0" marL="0">
              <a:buNone/>
            </a:pPr>
            <a:r>
              <a:rPr lang="en-US" sz="1200" dirty="0">
                <a:solidFill>
                  <a:srgbClr val="9FB6C6"/>
                </a:solidFill>
              </a:rPr>
              <a:t>AQA GCSE Design and Technology 8552  ·  Lesson 1 of 6</a:t>
            </a:r>
            <a:endParaRPr lang="en-US" sz="1200" dirty="0"/>
          </a:p>
        </p:txBody>
      </p:sp>
      <p:sp>
        <p:nvSpPr>
          <p:cNvPr id="7" name="Text 5"/>
          <p:cNvSpPr txBox="1"/>
          <p:nvPr/>
        </p:nvSpPr>
        <p:spPr>
          <a:xfrm>
            <a:off x="640080" y="5257800"/>
            <a:ext cx="5669280" cy="365760"/>
          </a:xfrm>
          <a:prstGeom prst="rect">
            <a:avLst/>
          </a:prstGeom>
          <a:noFill/>
          <a:ln/>
        </p:spPr>
        <p:txBody>
          <a:bodyPr wrap="square" lIns="0" tIns="0" rIns="0" bIns="0" rtlCol="0" anchor="t"/>
          <a:lstStyle/>
          <a:p>
            <a:pPr indent="0" marL="0">
              <a:buNone/>
            </a:pPr>
            <a:r>
              <a:rPr lang="en-US" sz="1600" b="1" dirty="0">
                <a:solidFill>
                  <a:schemeClr val="accent1"/>
                </a:solidFill>
              </a:rPr>
              <a:t>Live 3D models for this lesson: www.dtclassroom.com</a:t>
            </a:r>
            <a:endParaRPr lang="en-US" sz="1600" dirty="0"/>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686800" cy="822960"/>
          </a:xfrm>
          <a:prstGeom prst="rect">
            <a:avLst/>
          </a:prstGeom>
          <a:noFill/>
          <a:ln/>
        </p:spPr>
        <p:txBody>
          <a:bodyPr wrap="square" lIns="0" tIns="0" rIns="0" bIns="0" rtlCol="0" anchor="ctr"/>
          <a:lstStyle/>
          <a:p>
            <a:pPr algn="l" indent="0" marL="0">
              <a:buNone/>
            </a:pPr>
            <a:r>
              <a:rPr lang="en-US" sz="3200" b="1" dirty="0">
                <a:solidFill>
                  <a:schemeClr val="tx2"/>
                </a:solidFill>
              </a:rPr>
              <a:t>Retrieve: as you come in</a:t>
            </a:r>
            <a:endParaRPr lang="en-US" sz="3200" dirty="0"/>
          </a:p>
        </p:txBody>
      </p:sp>
      <p:sp>
        <p:nvSpPr>
          <p:cNvPr id="3" name="Activity chip"/>
          <p:cNvSpPr/>
          <p:nvPr/>
        </p:nvSpPr>
        <p:spPr>
          <a:xfrm>
            <a:off x="9464040" y="566928"/>
            <a:ext cx="2194560" cy="384048"/>
          </a:xfrm>
          <a:prstGeom prst="roundRect">
            <a:avLst>
              <a:gd name="adj" fmla="val 50000"/>
            </a:avLst>
          </a:prstGeom>
          <a:solidFill>
            <a:schemeClr val="tx2"/>
          </a:solidFill>
          <a:ln/>
        </p:spPr>
      </p:sp>
      <p:sp>
        <p:nvSpPr>
          <p:cNvPr id="4" name="Text 2"/>
          <p:cNvSpPr txBox="1"/>
          <p:nvPr/>
        </p:nvSpPr>
        <p:spPr>
          <a:xfrm>
            <a:off x="9464040" y="566928"/>
            <a:ext cx="219456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DO NOW · 5 MIN</a:t>
            </a:r>
            <a:endParaRPr lang="en-US" sz="1200" dirty="0"/>
          </a:p>
        </p:txBody>
      </p:sp>
      <p:sp>
        <p:nvSpPr>
          <p:cNvPr id="5" name="Question 1"/>
          <p:cNvSpPr/>
          <p:nvPr/>
        </p:nvSpPr>
        <p:spPr>
          <a:xfrm>
            <a:off x="548640" y="1417320"/>
            <a:ext cx="5349240" cy="2194560"/>
          </a:xfrm>
          <a:prstGeom prst="roundRect">
            <a:avLst>
              <a:gd name="adj" fmla="val 5000"/>
            </a:avLst>
          </a:prstGeom>
          <a:solidFill>
            <a:schemeClr val="bg1"/>
          </a:solidFill>
          <a:ln/>
          <a:effectLst>
            <a:outerShdw sx="100000" sy="100000" kx="0" ky="0" algn="bl" rotWithShape="0" blurRad="101600" dist="25400" dir="5400000">
              <a:srgbClr val="0F2A40">
                <a:alpha val="16000"/>
              </a:srgbClr>
            </a:outerShdw>
          </a:effectLst>
        </p:spPr>
      </p:sp>
      <p:sp>
        <p:nvSpPr>
          <p:cNvPr id="6" name="Text 4"/>
          <p:cNvSpPr txBox="1"/>
          <p:nvPr/>
        </p:nvSpPr>
        <p:spPr>
          <a:xfrm>
            <a:off x="822960" y="1673352"/>
            <a:ext cx="457200" cy="457200"/>
          </a:xfrm>
          <a:prstGeom prst="rect">
            <a:avLst/>
          </a:prstGeom>
          <a:noFill/>
          <a:ln/>
        </p:spPr>
        <p:txBody>
          <a:bodyPr wrap="square" lIns="0" tIns="0" rIns="0" bIns="0" rtlCol="0" anchor="t"/>
          <a:lstStyle/>
          <a:p>
            <a:pPr indent="0" marL="0">
              <a:buNone/>
            </a:pPr>
            <a:r>
              <a:rPr lang="en-US" sz="2600" b="1" dirty="0">
                <a:solidFill>
                  <a:schemeClr val="accent3"/>
                </a:solidFill>
                <a:latin typeface="Arial" pitchFamily="34" charset="0"/>
                <a:ea typeface="Arial" pitchFamily="34" charset="-122"/>
                <a:cs typeface="Arial" pitchFamily="34" charset="-120"/>
              </a:rPr>
              <a:t>1</a:t>
            </a:r>
            <a:endParaRPr lang="en-US" sz="2600" dirty="0"/>
          </a:p>
        </p:txBody>
      </p:sp>
      <p:sp>
        <p:nvSpPr>
          <p:cNvPr id="7" name="Text 5"/>
          <p:cNvSpPr txBox="1"/>
          <p:nvPr/>
        </p:nvSpPr>
        <p:spPr>
          <a:xfrm>
            <a:off x="1325880" y="1691640"/>
            <a:ext cx="4343400" cy="1005840"/>
          </a:xfrm>
          <a:prstGeom prst="rect">
            <a:avLst/>
          </a:prstGeom>
          <a:noFill/>
          <a:ln/>
        </p:spPr>
        <p:txBody>
          <a:bodyPr wrap="square" lIns="0" tIns="0" rIns="0" bIns="0" rtlCol="0" anchor="t"/>
          <a:lstStyle/>
          <a:p>
            <a:pPr indent="0" marL="0">
              <a:buNone/>
            </a:pPr>
            <a:r>
              <a:rPr lang="en-US" sz="1800" b="1" dirty="0">
                <a:solidFill>
                  <a:schemeClr val="tx2"/>
                </a:solidFill>
              </a:rPr>
              <a:t>A robot arm welding car bodies is an example of…</a:t>
            </a:r>
            <a:endParaRPr lang="en-US" sz="1800" dirty="0"/>
          </a:p>
        </p:txBody>
      </p:sp>
      <p:sp>
        <p:nvSpPr>
          <p:cNvPr id="8" name="Text 6"/>
          <p:cNvSpPr txBox="1"/>
          <p:nvPr/>
        </p:nvSpPr>
        <p:spPr>
          <a:xfrm>
            <a:off x="1325880" y="2651760"/>
            <a:ext cx="4343400" cy="457200"/>
          </a:xfrm>
          <a:prstGeom prst="rect">
            <a:avLst/>
          </a:prstGeom>
          <a:noFill/>
          <a:ln/>
        </p:spPr>
        <p:txBody>
          <a:bodyPr wrap="square" lIns="0" tIns="0" rIns="0" bIns="0" rtlCol="0" anchor="t"/>
          <a:lstStyle/>
          <a:p>
            <a:pPr indent="0" marL="0">
              <a:buNone/>
            </a:pPr>
            <a:r>
              <a:rPr lang="en-US" sz="1600" dirty="0">
                <a:solidFill>
                  <a:schemeClr val="tx1"/>
                </a:solidFill>
              </a:rPr>
              <a:t>A  automation     B  one-off production     C  hand finishing</a:t>
            </a:r>
            <a:endParaRPr lang="en-US" sz="1600" dirty="0"/>
          </a:p>
        </p:txBody>
      </p:sp>
      <p:sp>
        <p:nvSpPr>
          <p:cNvPr id="9" name="Shape 7"/>
          <p:cNvSpPr/>
          <p:nvPr/>
        </p:nvSpPr>
        <p:spPr>
          <a:xfrm>
            <a:off x="4069080" y="3154680"/>
            <a:ext cx="1645920" cy="310896"/>
          </a:xfrm>
          <a:prstGeom prst="roundRect">
            <a:avLst>
              <a:gd name="adj" fmla="val 17647"/>
            </a:avLst>
          </a:prstGeom>
          <a:solidFill>
            <a:schemeClr val="tx2"/>
          </a:solidFill>
          <a:ln/>
        </p:spPr>
      </p:sp>
      <p:sp>
        <p:nvSpPr>
          <p:cNvPr id="10" name="Text 8"/>
          <p:cNvSpPr txBox="1"/>
          <p:nvPr/>
        </p:nvSpPr>
        <p:spPr>
          <a:xfrm>
            <a:off x="4069080" y="3154680"/>
            <a:ext cx="1645920" cy="310896"/>
          </a:xfrm>
          <a:prstGeom prst="rect">
            <a:avLst/>
          </a:prstGeom>
          <a:noFill/>
          <a:ln/>
        </p:spPr>
        <p:txBody>
          <a:bodyPr wrap="square" lIns="0" tIns="0" rIns="0" bIns="0" rtlCol="0" anchor="ctr"/>
          <a:lstStyle/>
          <a:p>
            <a:pPr algn="ctr" indent="0" marL="0">
              <a:buNone/>
            </a:pPr>
            <a:r>
              <a:rPr lang="en-US" sz="1000" b="1" dirty="0">
                <a:solidFill>
                  <a:schemeClr val="bg1"/>
                </a:solidFill>
              </a:rPr>
              <a:t>MULTIPLE CHOICE</a:t>
            </a:r>
            <a:endParaRPr lang="en-US" sz="1000" dirty="0"/>
          </a:p>
        </p:txBody>
      </p:sp>
      <p:sp>
        <p:nvSpPr>
          <p:cNvPr id="11" name="Question 2"/>
          <p:cNvSpPr/>
          <p:nvPr/>
        </p:nvSpPr>
        <p:spPr>
          <a:xfrm>
            <a:off x="6172200" y="1417320"/>
            <a:ext cx="5349240" cy="2194560"/>
          </a:xfrm>
          <a:prstGeom prst="roundRect">
            <a:avLst>
              <a:gd name="adj" fmla="val 5000"/>
            </a:avLst>
          </a:prstGeom>
          <a:solidFill>
            <a:schemeClr val="bg1"/>
          </a:solidFill>
          <a:ln/>
          <a:effectLst>
            <a:outerShdw sx="100000" sy="100000" kx="0" ky="0" algn="bl" rotWithShape="0" blurRad="101600" dist="25400" dir="5400000">
              <a:srgbClr val="0F2A40">
                <a:alpha val="16000"/>
              </a:srgbClr>
            </a:outerShdw>
          </a:effectLst>
        </p:spPr>
      </p:sp>
      <p:sp>
        <p:nvSpPr>
          <p:cNvPr id="12" name="Text 10"/>
          <p:cNvSpPr txBox="1"/>
          <p:nvPr/>
        </p:nvSpPr>
        <p:spPr>
          <a:xfrm>
            <a:off x="6446520" y="1673352"/>
            <a:ext cx="457200" cy="457200"/>
          </a:xfrm>
          <a:prstGeom prst="rect">
            <a:avLst/>
          </a:prstGeom>
          <a:noFill/>
          <a:ln/>
        </p:spPr>
        <p:txBody>
          <a:bodyPr wrap="square" lIns="0" tIns="0" rIns="0" bIns="0" rtlCol="0" anchor="t"/>
          <a:lstStyle/>
          <a:p>
            <a:pPr indent="0" marL="0">
              <a:buNone/>
            </a:pPr>
            <a:r>
              <a:rPr lang="en-US" sz="2600" b="1" dirty="0">
                <a:solidFill>
                  <a:schemeClr val="accent3"/>
                </a:solidFill>
                <a:latin typeface="Arial" pitchFamily="34" charset="0"/>
                <a:ea typeface="Arial" pitchFamily="34" charset="-122"/>
                <a:cs typeface="Arial" pitchFamily="34" charset="-120"/>
              </a:rPr>
              <a:t>2</a:t>
            </a:r>
            <a:endParaRPr lang="en-US" sz="2600" dirty="0"/>
          </a:p>
        </p:txBody>
      </p:sp>
      <p:sp>
        <p:nvSpPr>
          <p:cNvPr id="13" name="Text 11"/>
          <p:cNvSpPr txBox="1"/>
          <p:nvPr/>
        </p:nvSpPr>
        <p:spPr>
          <a:xfrm>
            <a:off x="6949440" y="1691640"/>
            <a:ext cx="4343400" cy="1005840"/>
          </a:xfrm>
          <a:prstGeom prst="rect">
            <a:avLst/>
          </a:prstGeom>
          <a:noFill/>
          <a:ln/>
        </p:spPr>
        <p:txBody>
          <a:bodyPr wrap="square" lIns="0" tIns="0" rIns="0" bIns="0" rtlCol="0" anchor="t"/>
          <a:lstStyle/>
          <a:p>
            <a:pPr indent="0" marL="0">
              <a:buNone/>
            </a:pPr>
            <a:r>
              <a:rPr lang="en-US" sz="1800" b="1" dirty="0">
                <a:solidFill>
                  <a:schemeClr val="tx2"/>
                </a:solidFill>
              </a:rPr>
              <a:t>“The Internet and the World Wide Web are the same thing.”</a:t>
            </a:r>
            <a:endParaRPr lang="en-US" sz="1800" dirty="0"/>
          </a:p>
        </p:txBody>
      </p:sp>
      <p:sp>
        <p:nvSpPr>
          <p:cNvPr id="14" name="Text 12"/>
          <p:cNvSpPr txBox="1"/>
          <p:nvPr/>
        </p:nvSpPr>
        <p:spPr>
          <a:xfrm>
            <a:off x="6949440" y="2651760"/>
            <a:ext cx="4343400" cy="457200"/>
          </a:xfrm>
          <a:prstGeom prst="rect">
            <a:avLst/>
          </a:prstGeom>
          <a:noFill/>
          <a:ln/>
        </p:spPr>
        <p:txBody>
          <a:bodyPr wrap="square" lIns="0" tIns="0" rIns="0" bIns="0" rtlCol="0" anchor="t"/>
          <a:lstStyle/>
          <a:p>
            <a:pPr indent="0" marL="0">
              <a:buNone/>
            </a:pPr>
            <a:r>
              <a:rPr lang="en-US" sz="1600" dirty="0">
                <a:solidFill>
                  <a:schemeClr val="tx1"/>
                </a:solidFill>
              </a:rPr>
              <a:t>True or false? Be ready to explain.</a:t>
            </a:r>
            <a:endParaRPr lang="en-US" sz="1600" dirty="0"/>
          </a:p>
        </p:txBody>
      </p:sp>
      <p:sp>
        <p:nvSpPr>
          <p:cNvPr id="15" name="Shape 13"/>
          <p:cNvSpPr/>
          <p:nvPr/>
        </p:nvSpPr>
        <p:spPr>
          <a:xfrm>
            <a:off x="9692640" y="3154680"/>
            <a:ext cx="1645920" cy="310896"/>
          </a:xfrm>
          <a:prstGeom prst="roundRect">
            <a:avLst>
              <a:gd name="adj" fmla="val 17647"/>
            </a:avLst>
          </a:prstGeom>
          <a:solidFill>
            <a:schemeClr val="tx2"/>
          </a:solidFill>
          <a:ln/>
        </p:spPr>
      </p:sp>
      <p:sp>
        <p:nvSpPr>
          <p:cNvPr id="16" name="Text 14"/>
          <p:cNvSpPr txBox="1"/>
          <p:nvPr/>
        </p:nvSpPr>
        <p:spPr>
          <a:xfrm>
            <a:off x="9692640" y="3154680"/>
            <a:ext cx="1645920" cy="310896"/>
          </a:xfrm>
          <a:prstGeom prst="rect">
            <a:avLst/>
          </a:prstGeom>
          <a:noFill/>
          <a:ln/>
        </p:spPr>
        <p:txBody>
          <a:bodyPr wrap="square" lIns="0" tIns="0" rIns="0" bIns="0" rtlCol="0" anchor="ctr"/>
          <a:lstStyle/>
          <a:p>
            <a:pPr algn="ctr" indent="0" marL="0">
              <a:buNone/>
            </a:pPr>
            <a:r>
              <a:rPr lang="en-US" sz="1000" b="1" dirty="0">
                <a:solidFill>
                  <a:schemeClr val="bg1"/>
                </a:solidFill>
              </a:rPr>
              <a:t>TRUE OR FALSE</a:t>
            </a:r>
            <a:endParaRPr lang="en-US" sz="1000" dirty="0"/>
          </a:p>
        </p:txBody>
      </p:sp>
      <p:sp>
        <p:nvSpPr>
          <p:cNvPr id="17" name="Question 3"/>
          <p:cNvSpPr/>
          <p:nvPr/>
        </p:nvSpPr>
        <p:spPr>
          <a:xfrm>
            <a:off x="548640" y="3886200"/>
            <a:ext cx="5349240" cy="2194560"/>
          </a:xfrm>
          <a:prstGeom prst="roundRect">
            <a:avLst>
              <a:gd name="adj" fmla="val 5000"/>
            </a:avLst>
          </a:prstGeom>
          <a:solidFill>
            <a:schemeClr val="bg1"/>
          </a:solidFill>
          <a:ln/>
          <a:effectLst>
            <a:outerShdw sx="100000" sy="100000" kx="0" ky="0" algn="bl" rotWithShape="0" blurRad="101600" dist="25400" dir="5400000">
              <a:srgbClr val="0F2A40">
                <a:alpha val="16000"/>
              </a:srgbClr>
            </a:outerShdw>
          </a:effectLst>
        </p:spPr>
      </p:sp>
      <p:sp>
        <p:nvSpPr>
          <p:cNvPr id="18" name="Text 16"/>
          <p:cNvSpPr txBox="1"/>
          <p:nvPr/>
        </p:nvSpPr>
        <p:spPr>
          <a:xfrm>
            <a:off x="822960" y="4142232"/>
            <a:ext cx="457200" cy="457200"/>
          </a:xfrm>
          <a:prstGeom prst="rect">
            <a:avLst/>
          </a:prstGeom>
          <a:noFill/>
          <a:ln/>
        </p:spPr>
        <p:txBody>
          <a:bodyPr wrap="square" lIns="0" tIns="0" rIns="0" bIns="0" rtlCol="0" anchor="t"/>
          <a:lstStyle/>
          <a:p>
            <a:pPr indent="0" marL="0">
              <a:buNone/>
            </a:pPr>
            <a:r>
              <a:rPr lang="en-US" sz="2600" b="1" dirty="0">
                <a:solidFill>
                  <a:schemeClr val="accent3"/>
                </a:solidFill>
                <a:latin typeface="Arial" pitchFamily="34" charset="0"/>
                <a:ea typeface="Arial" pitchFamily="34" charset="-122"/>
                <a:cs typeface="Arial" pitchFamily="34" charset="-120"/>
              </a:rPr>
              <a:t>3</a:t>
            </a:r>
            <a:endParaRPr lang="en-US" sz="2600" dirty="0"/>
          </a:p>
        </p:txBody>
      </p:sp>
      <p:sp>
        <p:nvSpPr>
          <p:cNvPr id="19" name="Text 17"/>
          <p:cNvSpPr txBox="1"/>
          <p:nvPr/>
        </p:nvSpPr>
        <p:spPr>
          <a:xfrm>
            <a:off x="1325880" y="4160520"/>
            <a:ext cx="4343400" cy="1005840"/>
          </a:xfrm>
          <a:prstGeom prst="rect">
            <a:avLst/>
          </a:prstGeom>
          <a:noFill/>
          <a:ln/>
        </p:spPr>
        <p:txBody>
          <a:bodyPr wrap="square" lIns="0" tIns="0" rIns="0" bIns="0" rtlCol="0" anchor="t"/>
          <a:lstStyle/>
          <a:p>
            <a:pPr indent="0" marL="0">
              <a:buNone/>
            </a:pPr>
            <a:r>
              <a:rPr lang="en-US" sz="1800" b="1" dirty="0">
                <a:solidFill>
                  <a:schemeClr val="tx2"/>
                </a:solidFill>
              </a:rPr>
              <a:t>Name one product you have seen with a Fairtrade label.</a:t>
            </a:r>
            <a:endParaRPr lang="en-US" sz="1800" dirty="0"/>
          </a:p>
        </p:txBody>
      </p:sp>
      <p:sp>
        <p:nvSpPr>
          <p:cNvPr id="20" name="Text 18"/>
          <p:cNvSpPr txBox="1"/>
          <p:nvPr/>
        </p:nvSpPr>
        <p:spPr>
          <a:xfrm>
            <a:off x="1325880" y="5120640"/>
            <a:ext cx="4343400" cy="457200"/>
          </a:xfrm>
          <a:prstGeom prst="rect">
            <a:avLst/>
          </a:prstGeom>
          <a:noFill/>
          <a:ln/>
        </p:spPr>
        <p:txBody>
          <a:bodyPr wrap="square" lIns="0" tIns="0" rIns="0" bIns="0" rtlCol="0" anchor="t"/>
          <a:lstStyle/>
          <a:p>
            <a:pPr indent="0" marL="0">
              <a:buNone/>
            </a:pPr>
            <a:r>
              <a:rPr lang="en-US" sz="1600" dirty="0">
                <a:solidFill>
                  <a:schemeClr val="tx1"/>
                </a:solidFill>
              </a:rPr>
              <a:t>Where did you see it?</a:t>
            </a:r>
            <a:endParaRPr lang="en-US" sz="1600" dirty="0"/>
          </a:p>
        </p:txBody>
      </p:sp>
      <p:sp>
        <p:nvSpPr>
          <p:cNvPr id="21" name="Shape 19"/>
          <p:cNvSpPr/>
          <p:nvPr/>
        </p:nvSpPr>
        <p:spPr>
          <a:xfrm>
            <a:off x="4069080" y="5623560"/>
            <a:ext cx="1645920" cy="310896"/>
          </a:xfrm>
          <a:prstGeom prst="roundRect">
            <a:avLst>
              <a:gd name="adj" fmla="val 17647"/>
            </a:avLst>
          </a:prstGeom>
          <a:solidFill>
            <a:schemeClr val="tx2"/>
          </a:solidFill>
          <a:ln/>
        </p:spPr>
      </p:sp>
      <p:sp>
        <p:nvSpPr>
          <p:cNvPr id="22" name="Text 20"/>
          <p:cNvSpPr txBox="1"/>
          <p:nvPr/>
        </p:nvSpPr>
        <p:spPr>
          <a:xfrm>
            <a:off x="4069080" y="5623560"/>
            <a:ext cx="1645920" cy="310896"/>
          </a:xfrm>
          <a:prstGeom prst="rect">
            <a:avLst/>
          </a:prstGeom>
          <a:noFill/>
          <a:ln/>
        </p:spPr>
        <p:txBody>
          <a:bodyPr wrap="square" lIns="0" tIns="0" rIns="0" bIns="0" rtlCol="0" anchor="ctr"/>
          <a:lstStyle/>
          <a:p>
            <a:pPr algn="ctr" indent="0" marL="0">
              <a:buNone/>
            </a:pPr>
            <a:r>
              <a:rPr lang="en-US" sz="1000" b="1" dirty="0">
                <a:solidFill>
                  <a:schemeClr val="bg1"/>
                </a:solidFill>
              </a:rPr>
              <a:t>SHORT ANSWER</a:t>
            </a:r>
            <a:endParaRPr lang="en-US" sz="1000" dirty="0"/>
          </a:p>
        </p:txBody>
      </p:sp>
      <p:sp>
        <p:nvSpPr>
          <p:cNvPr id="23" name="Question 4"/>
          <p:cNvSpPr/>
          <p:nvPr/>
        </p:nvSpPr>
        <p:spPr>
          <a:xfrm>
            <a:off x="6172200" y="3886200"/>
            <a:ext cx="5349240" cy="2194560"/>
          </a:xfrm>
          <a:prstGeom prst="roundRect">
            <a:avLst>
              <a:gd name="adj" fmla="val 5000"/>
            </a:avLst>
          </a:prstGeom>
          <a:solidFill>
            <a:schemeClr val="bg1"/>
          </a:solidFill>
          <a:ln/>
          <a:effectLst>
            <a:outerShdw sx="100000" sy="100000" kx="0" ky="0" algn="bl" rotWithShape="0" blurRad="101600" dist="25400" dir="5400000">
              <a:srgbClr val="0F2A40">
                <a:alpha val="16000"/>
              </a:srgbClr>
            </a:outerShdw>
          </a:effectLst>
        </p:spPr>
      </p:sp>
      <p:sp>
        <p:nvSpPr>
          <p:cNvPr id="24" name="Text 22"/>
          <p:cNvSpPr txBox="1"/>
          <p:nvPr/>
        </p:nvSpPr>
        <p:spPr>
          <a:xfrm>
            <a:off x="6446520" y="4142232"/>
            <a:ext cx="457200" cy="457200"/>
          </a:xfrm>
          <a:prstGeom prst="rect">
            <a:avLst/>
          </a:prstGeom>
          <a:noFill/>
          <a:ln/>
        </p:spPr>
        <p:txBody>
          <a:bodyPr wrap="square" lIns="0" tIns="0" rIns="0" bIns="0" rtlCol="0" anchor="t"/>
          <a:lstStyle/>
          <a:p>
            <a:pPr indent="0" marL="0">
              <a:buNone/>
            </a:pPr>
            <a:r>
              <a:rPr lang="en-US" sz="2600" b="1" dirty="0">
                <a:solidFill>
                  <a:schemeClr val="accent3"/>
                </a:solidFill>
                <a:latin typeface="Arial" pitchFamily="34" charset="0"/>
                <a:ea typeface="Arial" pitchFamily="34" charset="-122"/>
                <a:cs typeface="Arial" pitchFamily="34" charset="-120"/>
              </a:rPr>
              <a:t>4</a:t>
            </a:r>
            <a:endParaRPr lang="en-US" sz="2600" dirty="0"/>
          </a:p>
        </p:txBody>
      </p:sp>
      <p:sp>
        <p:nvSpPr>
          <p:cNvPr id="25" name="Text 23"/>
          <p:cNvSpPr txBox="1"/>
          <p:nvPr/>
        </p:nvSpPr>
        <p:spPr>
          <a:xfrm>
            <a:off x="6949440" y="4160520"/>
            <a:ext cx="4343400" cy="1005840"/>
          </a:xfrm>
          <a:prstGeom prst="rect">
            <a:avLst/>
          </a:prstGeom>
          <a:noFill/>
          <a:ln/>
        </p:spPr>
        <p:txBody>
          <a:bodyPr wrap="square" lIns="0" tIns="0" rIns="0" bIns="0" rtlCol="0" anchor="t"/>
          <a:lstStyle/>
          <a:p>
            <a:pPr indent="0" marL="0">
              <a:buNone/>
            </a:pPr>
            <a:r>
              <a:rPr lang="en-US" sz="1800" b="1" dirty="0">
                <a:solidFill>
                  <a:schemeClr val="tx2"/>
                </a:solidFill>
              </a:rPr>
              <a:t>Give one advantage and one disadvantage of using machines instead of people in a factory.</a:t>
            </a:r>
            <a:endParaRPr lang="en-US" sz="1800" dirty="0"/>
          </a:p>
        </p:txBody>
      </p:sp>
      <p:sp>
        <p:nvSpPr>
          <p:cNvPr id="26" name="Shape 24"/>
          <p:cNvSpPr/>
          <p:nvPr/>
        </p:nvSpPr>
        <p:spPr>
          <a:xfrm>
            <a:off x="9692640" y="5623560"/>
            <a:ext cx="1645920" cy="310896"/>
          </a:xfrm>
          <a:prstGeom prst="roundRect">
            <a:avLst>
              <a:gd name="adj" fmla="val 17647"/>
            </a:avLst>
          </a:prstGeom>
          <a:solidFill>
            <a:schemeClr val="tx2"/>
          </a:solidFill>
          <a:ln/>
        </p:spPr>
      </p:sp>
      <p:sp>
        <p:nvSpPr>
          <p:cNvPr id="27" name="Text 25"/>
          <p:cNvSpPr txBox="1"/>
          <p:nvPr/>
        </p:nvSpPr>
        <p:spPr>
          <a:xfrm>
            <a:off x="9692640" y="5623560"/>
            <a:ext cx="1645920" cy="310896"/>
          </a:xfrm>
          <a:prstGeom prst="rect">
            <a:avLst/>
          </a:prstGeom>
          <a:noFill/>
          <a:ln/>
        </p:spPr>
        <p:txBody>
          <a:bodyPr wrap="square" lIns="0" tIns="0" rIns="0" bIns="0" rtlCol="0" anchor="ctr"/>
          <a:lstStyle/>
          <a:p>
            <a:pPr algn="ctr" indent="0" marL="0">
              <a:buNone/>
            </a:pPr>
            <a:r>
              <a:rPr lang="en-US" sz="1000" b="1" dirty="0">
                <a:solidFill>
                  <a:schemeClr val="bg1"/>
                </a:solidFill>
              </a:rPr>
              <a:t>DEPTH</a:t>
            </a:r>
            <a:endParaRPr lang="en-US" sz="1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What we are learning today</a:t>
            </a:r>
            <a:endParaRPr lang="en-US" sz="3200" dirty="0"/>
          </a:p>
        </p:txBody>
      </p:sp>
      <p:sp>
        <p:nvSpPr>
          <p:cNvPr id="3" name="Tools, equipment and the workplace offset"/>
          <p:cNvSpPr/>
          <p:nvPr/>
        </p:nvSpPr>
        <p:spPr>
          <a:xfrm>
            <a:off x="672084" y="1540764"/>
            <a:ext cx="777240" cy="777240"/>
          </a:xfrm>
          <a:prstGeom prst="roundRect">
            <a:avLst>
              <a:gd name="adj" fmla="val 22000"/>
            </a:avLst>
          </a:prstGeom>
          <a:solidFill>
            <a:schemeClr val="accent1"/>
          </a:solidFill>
          <a:ln/>
        </p:spPr>
      </p:sp>
      <p:sp>
        <p:nvSpPr>
          <p:cNvPr id="4" name="Tools, equipment and the workplace tile"/>
          <p:cNvSpPr/>
          <p:nvPr/>
        </p:nvSpPr>
        <p:spPr>
          <a:xfrm>
            <a:off x="594360" y="1463040"/>
            <a:ext cx="777240" cy="777240"/>
          </a:xfrm>
          <a:prstGeom prst="roundRect">
            <a:avLst>
              <a:gd name="adj" fmla="val 22000"/>
            </a:avLst>
          </a:prstGeom>
          <a:solidFill>
            <a:schemeClr val="tx2"/>
          </a:solidFill>
          <a:ln/>
        </p:spPr>
      </p:sp>
      <p:pic>
        <p:nvPicPr>
          <p:cNvPr id="5" name="Image 0" descr="Tools, equipment and the workplace">    </p:cNvPr>
          <p:cNvPicPr>
            <a:picLocks noChangeAspect="1"/>
          </p:cNvPicPr>
          <p:nvPr/>
        </p:nvPicPr>
        <p:blipFill>
          <a:blip r:embed="rId1"/>
          <a:stretch>
            <a:fillRect/>
          </a:stretch>
        </p:blipFill>
        <p:spPr>
          <a:xfrm>
            <a:off x="765353" y="1634033"/>
            <a:ext cx="435254" cy="435254"/>
          </a:xfrm>
          <a:prstGeom prst="rect">
            <a:avLst/>
          </a:prstGeom>
        </p:spPr>
      </p:pic>
      <p:sp>
        <p:nvSpPr>
          <p:cNvPr id="6" name="Text 3"/>
          <p:cNvSpPr txBox="1"/>
          <p:nvPr/>
        </p:nvSpPr>
        <p:spPr>
          <a:xfrm>
            <a:off x="1691640" y="1444752"/>
            <a:ext cx="5486400" cy="384048"/>
          </a:xfrm>
          <a:prstGeom prst="rect">
            <a:avLst/>
          </a:prstGeom>
          <a:noFill/>
          <a:ln/>
        </p:spPr>
        <p:txBody>
          <a:bodyPr wrap="square" lIns="0" tIns="0" rIns="0" bIns="0" rtlCol="0" anchor="t"/>
          <a:lstStyle/>
          <a:p>
            <a:pPr indent="0" marL="0">
              <a:buNone/>
            </a:pPr>
            <a:r>
              <a:rPr lang="en-US" sz="2000" b="1" dirty="0">
                <a:solidFill>
                  <a:schemeClr val="tx2"/>
                </a:solidFill>
              </a:rPr>
              <a:t>Tools, equipment and the workplace</a:t>
            </a:r>
            <a:endParaRPr lang="en-US" sz="2000" dirty="0"/>
          </a:p>
        </p:txBody>
      </p:sp>
      <p:sp>
        <p:nvSpPr>
          <p:cNvPr id="7" name="Text 4"/>
          <p:cNvSpPr txBox="1"/>
          <p:nvPr/>
        </p:nvSpPr>
        <p:spPr>
          <a:xfrm>
            <a:off x="1691640" y="1874520"/>
            <a:ext cx="5486400" cy="777240"/>
          </a:xfrm>
          <a:prstGeom prst="rect">
            <a:avLst/>
          </a:prstGeom>
          <a:noFill/>
          <a:ln/>
        </p:spPr>
        <p:txBody>
          <a:bodyPr wrap="square" lIns="0" tIns="0" rIns="0" bIns="0" rtlCol="0" anchor="t"/>
          <a:lstStyle/>
          <a:p>
            <a:pPr indent="0" marL="0">
              <a:buNone/>
            </a:pPr>
            <a:r>
              <a:rPr lang="en-US" sz="1600" dirty="0">
                <a:solidFill>
                  <a:schemeClr val="tx1"/>
                </a:solidFill>
              </a:rPr>
              <a:t>Explain how new technology has changed tools, equipment, and the design and organisation of the workplace.</a:t>
            </a:r>
            <a:endParaRPr lang="en-US" sz="1600" dirty="0"/>
          </a:p>
        </p:txBody>
      </p:sp>
      <p:sp>
        <p:nvSpPr>
          <p:cNvPr id="8" name="Automation and robotics offset"/>
          <p:cNvSpPr/>
          <p:nvPr/>
        </p:nvSpPr>
        <p:spPr>
          <a:xfrm>
            <a:off x="672084" y="3049524"/>
            <a:ext cx="777240" cy="777240"/>
          </a:xfrm>
          <a:prstGeom prst="roundRect">
            <a:avLst>
              <a:gd name="adj" fmla="val 22000"/>
            </a:avLst>
          </a:prstGeom>
          <a:solidFill>
            <a:schemeClr val="accent1"/>
          </a:solidFill>
          <a:ln/>
        </p:spPr>
      </p:sp>
      <p:sp>
        <p:nvSpPr>
          <p:cNvPr id="9" name="Automation and robotics tile"/>
          <p:cNvSpPr/>
          <p:nvPr/>
        </p:nvSpPr>
        <p:spPr>
          <a:xfrm>
            <a:off x="594360" y="2971800"/>
            <a:ext cx="777240" cy="777240"/>
          </a:xfrm>
          <a:prstGeom prst="roundRect">
            <a:avLst>
              <a:gd name="adj" fmla="val 22000"/>
            </a:avLst>
          </a:prstGeom>
          <a:solidFill>
            <a:schemeClr val="tx2"/>
          </a:solidFill>
          <a:ln/>
        </p:spPr>
      </p:sp>
      <p:pic>
        <p:nvPicPr>
          <p:cNvPr id="10" name="Image 1" descr="Automation and robotics">    </p:cNvPr>
          <p:cNvPicPr>
            <a:picLocks noChangeAspect="1"/>
          </p:cNvPicPr>
          <p:nvPr/>
        </p:nvPicPr>
        <p:blipFill>
          <a:blip r:embed="rId2"/>
          <a:stretch>
            <a:fillRect/>
          </a:stretch>
        </p:blipFill>
        <p:spPr>
          <a:xfrm>
            <a:off x="765353" y="3142793"/>
            <a:ext cx="435254" cy="435254"/>
          </a:xfrm>
          <a:prstGeom prst="rect">
            <a:avLst/>
          </a:prstGeom>
        </p:spPr>
      </p:pic>
      <p:sp>
        <p:nvSpPr>
          <p:cNvPr id="11" name="Text 7"/>
          <p:cNvSpPr txBox="1"/>
          <p:nvPr/>
        </p:nvSpPr>
        <p:spPr>
          <a:xfrm>
            <a:off x="1691640" y="2953512"/>
            <a:ext cx="5486400" cy="384048"/>
          </a:xfrm>
          <a:prstGeom prst="rect">
            <a:avLst/>
          </a:prstGeom>
          <a:noFill/>
          <a:ln/>
        </p:spPr>
        <p:txBody>
          <a:bodyPr wrap="square" lIns="0" tIns="0" rIns="0" bIns="0" rtlCol="0" anchor="t"/>
          <a:lstStyle/>
          <a:p>
            <a:pPr indent="0" marL="0">
              <a:buNone/>
            </a:pPr>
            <a:r>
              <a:rPr lang="en-US" sz="2000" b="1" dirty="0">
                <a:solidFill>
                  <a:schemeClr val="tx2"/>
                </a:solidFill>
              </a:rPr>
              <a:t>Automation and robotics</a:t>
            </a:r>
            <a:endParaRPr lang="en-US" sz="2000" dirty="0"/>
          </a:p>
        </p:txBody>
      </p:sp>
      <p:sp>
        <p:nvSpPr>
          <p:cNvPr id="12" name="Text 8"/>
          <p:cNvSpPr txBox="1"/>
          <p:nvPr/>
        </p:nvSpPr>
        <p:spPr>
          <a:xfrm>
            <a:off x="1691640" y="3383280"/>
            <a:ext cx="5486400" cy="777240"/>
          </a:xfrm>
          <a:prstGeom prst="rect">
            <a:avLst/>
          </a:prstGeom>
          <a:noFill/>
          <a:ln/>
        </p:spPr>
        <p:txBody>
          <a:bodyPr wrap="square" lIns="0" tIns="0" rIns="0" bIns="0" rtlCol="0" anchor="t"/>
          <a:lstStyle/>
          <a:p>
            <a:pPr indent="0" marL="0">
              <a:buNone/>
            </a:pPr>
            <a:r>
              <a:rPr lang="en-US" sz="1600" dirty="0">
                <a:solidFill>
                  <a:schemeClr val="tx1"/>
                </a:solidFill>
              </a:rPr>
              <a:t>Describe how computers and robots have changed manufacturing, and what they cannot do.</a:t>
            </a:r>
            <a:endParaRPr lang="en-US" sz="1600" dirty="0"/>
          </a:p>
        </p:txBody>
      </p:sp>
      <p:sp>
        <p:nvSpPr>
          <p:cNvPr id="13" name="Innovation and enterprise offset"/>
          <p:cNvSpPr/>
          <p:nvPr/>
        </p:nvSpPr>
        <p:spPr>
          <a:xfrm>
            <a:off x="672084" y="4558284"/>
            <a:ext cx="777240" cy="777240"/>
          </a:xfrm>
          <a:prstGeom prst="roundRect">
            <a:avLst>
              <a:gd name="adj" fmla="val 22000"/>
            </a:avLst>
          </a:prstGeom>
          <a:solidFill>
            <a:schemeClr val="accent1"/>
          </a:solidFill>
          <a:ln/>
        </p:spPr>
      </p:sp>
      <p:sp>
        <p:nvSpPr>
          <p:cNvPr id="14" name="Innovation and enterprise tile"/>
          <p:cNvSpPr/>
          <p:nvPr/>
        </p:nvSpPr>
        <p:spPr>
          <a:xfrm>
            <a:off x="594360" y="4480560"/>
            <a:ext cx="777240" cy="777240"/>
          </a:xfrm>
          <a:prstGeom prst="roundRect">
            <a:avLst>
              <a:gd name="adj" fmla="val 22000"/>
            </a:avLst>
          </a:prstGeom>
          <a:solidFill>
            <a:schemeClr val="tx2"/>
          </a:solidFill>
          <a:ln/>
        </p:spPr>
      </p:sp>
      <p:pic>
        <p:nvPicPr>
          <p:cNvPr id="15" name="Image 2" descr="Innovation and enterprise">    </p:cNvPr>
          <p:cNvPicPr>
            <a:picLocks noChangeAspect="1"/>
          </p:cNvPicPr>
          <p:nvPr/>
        </p:nvPicPr>
        <p:blipFill>
          <a:blip r:embed="rId3"/>
          <a:stretch>
            <a:fillRect/>
          </a:stretch>
        </p:blipFill>
        <p:spPr>
          <a:xfrm>
            <a:off x="765353" y="4651553"/>
            <a:ext cx="435254" cy="435254"/>
          </a:xfrm>
          <a:prstGeom prst="rect">
            <a:avLst/>
          </a:prstGeom>
        </p:spPr>
      </p:pic>
      <p:sp>
        <p:nvSpPr>
          <p:cNvPr id="16" name="Text 11"/>
          <p:cNvSpPr txBox="1"/>
          <p:nvPr/>
        </p:nvSpPr>
        <p:spPr>
          <a:xfrm>
            <a:off x="1691640" y="4462272"/>
            <a:ext cx="5486400" cy="384048"/>
          </a:xfrm>
          <a:prstGeom prst="rect">
            <a:avLst/>
          </a:prstGeom>
          <a:noFill/>
          <a:ln/>
        </p:spPr>
        <p:txBody>
          <a:bodyPr wrap="square" lIns="0" tIns="0" rIns="0" bIns="0" rtlCol="0" anchor="t"/>
          <a:lstStyle/>
          <a:p>
            <a:pPr indent="0" marL="0">
              <a:buNone/>
            </a:pPr>
            <a:r>
              <a:rPr lang="en-US" sz="2000" b="1" dirty="0">
                <a:solidFill>
                  <a:schemeClr val="tx2"/>
                </a:solidFill>
              </a:rPr>
              <a:t>Innovation and enterprise</a:t>
            </a:r>
            <a:endParaRPr lang="en-US" sz="2000" dirty="0"/>
          </a:p>
        </p:txBody>
      </p:sp>
      <p:sp>
        <p:nvSpPr>
          <p:cNvPr id="17" name="Text 12"/>
          <p:cNvSpPr txBox="1"/>
          <p:nvPr/>
        </p:nvSpPr>
        <p:spPr>
          <a:xfrm>
            <a:off x="1691640" y="4892040"/>
            <a:ext cx="5486400" cy="777240"/>
          </a:xfrm>
          <a:prstGeom prst="rect">
            <a:avLst/>
          </a:prstGeom>
          <a:noFill/>
          <a:ln/>
        </p:spPr>
        <p:txBody>
          <a:bodyPr wrap="square" lIns="0" tIns="0" rIns="0" bIns="0" rtlCol="0" anchor="t"/>
          <a:lstStyle/>
          <a:p>
            <a:pPr indent="0" marL="0">
              <a:buNone/>
            </a:pPr>
            <a:r>
              <a:rPr lang="en-US" sz="1600" dirty="0">
                <a:solidFill>
                  <a:schemeClr val="tx1"/>
                </a:solidFill>
              </a:rPr>
              <a:t>Explain how crowdfunding, virtual marketing and retail, co-operatives and Fairtrade help businesses start and grow.</a:t>
            </a:r>
            <a:endParaRPr lang="en-US" sz="1600" dirty="0"/>
          </a:p>
        </p:txBody>
      </p:sp>
      <p:sp>
        <p:nvSpPr>
          <p:cNvPr id="18" name="Key words"/>
          <p:cNvSpPr/>
          <p:nvPr/>
        </p:nvSpPr>
        <p:spPr>
          <a:xfrm>
            <a:off x="7726680" y="1417320"/>
            <a:ext cx="3931920" cy="4617720"/>
          </a:xfrm>
          <a:prstGeom prst="roundRect">
            <a:avLst>
              <a:gd name="adj" fmla="val 2791"/>
            </a:avLst>
          </a:prstGeom>
          <a:solidFill>
            <a:schemeClr val="tx2"/>
          </a:solidFill>
          <a:ln/>
          <a:effectLst>
            <a:outerShdw sx="100000" sy="100000" kx="0" ky="0" algn="bl" rotWithShape="0" blurRad="101600" dist="25400" dir="5400000">
              <a:srgbClr val="0F2A40">
                <a:alpha val="16000"/>
              </a:srgbClr>
            </a:outerShdw>
          </a:effectLst>
        </p:spPr>
      </p:sp>
      <p:sp>
        <p:nvSpPr>
          <p:cNvPr id="19" name="Text 14"/>
          <p:cNvSpPr txBox="1"/>
          <p:nvPr/>
        </p:nvSpPr>
        <p:spPr>
          <a:xfrm>
            <a:off x="8046720" y="1691640"/>
            <a:ext cx="3291840" cy="411480"/>
          </a:xfrm>
          <a:prstGeom prst="rect">
            <a:avLst/>
          </a:prstGeom>
          <a:noFill/>
          <a:ln/>
        </p:spPr>
        <p:txBody>
          <a:bodyPr wrap="square" lIns="0" tIns="0" rIns="0" bIns="0" rtlCol="0" anchor="t"/>
          <a:lstStyle/>
          <a:p>
            <a:pPr indent="0" marL="0">
              <a:buNone/>
            </a:pPr>
            <a:r>
              <a:rPr lang="en-US" sz="2000" b="1" dirty="0">
                <a:solidFill>
                  <a:schemeClr val="accent1"/>
                </a:solidFill>
              </a:rPr>
              <a:t>Key words</a:t>
            </a:r>
            <a:endParaRPr lang="en-US" sz="2000" dirty="0"/>
          </a:p>
        </p:txBody>
      </p:sp>
      <p:sp>
        <p:nvSpPr>
          <p:cNvPr id="20" name="Text 15"/>
          <p:cNvSpPr txBox="1"/>
          <p:nvPr/>
        </p:nvSpPr>
        <p:spPr>
          <a:xfrm>
            <a:off x="8046720" y="2240280"/>
            <a:ext cx="3291840" cy="3566160"/>
          </a:xfrm>
          <a:prstGeom prst="rect">
            <a:avLst/>
          </a:prstGeom>
          <a:noFill/>
          <a:ln/>
        </p:spPr>
        <p:txBody>
          <a:bodyPr wrap="square" lIns="0" tIns="0" rIns="0" bIns="0" rtlCol="0" anchor="t"/>
          <a:lstStyle/>
          <a:p>
            <a:pPr indent="0" marL="0">
              <a:spcAft>
                <a:spcPts val="400"/>
              </a:spcAft>
              <a:buNone/>
            </a:pPr>
            <a:r>
              <a:rPr lang="en-US" sz="1700" b="1" dirty="0">
                <a:solidFill>
                  <a:schemeClr val="bg1"/>
                </a:solidFill>
              </a:rPr>
              <a:t>Automation</a:t>
            </a:r>
            <a:endParaRPr lang="en-US" sz="1700" dirty="0"/>
          </a:p>
          <a:p>
            <a:pPr indent="0" marL="0">
              <a:spcAft>
                <a:spcPts val="400"/>
              </a:spcAft>
              <a:buNone/>
            </a:pPr>
            <a:r>
              <a:rPr lang="en-US" sz="1700" b="1" dirty="0">
                <a:solidFill>
                  <a:schemeClr val="bg1"/>
                </a:solidFill>
              </a:rPr>
              <a:t>Robotics</a:t>
            </a:r>
            <a:endParaRPr lang="en-US" sz="1700" dirty="0"/>
          </a:p>
          <a:p>
            <a:pPr indent="0" marL="0">
              <a:spcAft>
                <a:spcPts val="400"/>
              </a:spcAft>
              <a:buNone/>
            </a:pPr>
            <a:r>
              <a:rPr lang="en-US" sz="1700" b="1" dirty="0">
                <a:solidFill>
                  <a:schemeClr val="bg1"/>
                </a:solidFill>
              </a:rPr>
              <a:t>Human error</a:t>
            </a:r>
            <a:endParaRPr lang="en-US" sz="1700" dirty="0"/>
          </a:p>
          <a:p>
            <a:pPr indent="0" marL="0">
              <a:spcAft>
                <a:spcPts val="400"/>
              </a:spcAft>
              <a:buNone/>
            </a:pPr>
            <a:r>
              <a:rPr lang="en-US" sz="1700" b="1" dirty="0">
                <a:solidFill>
                  <a:schemeClr val="bg1"/>
                </a:solidFill>
              </a:rPr>
              <a:t>Innovation</a:t>
            </a:r>
            <a:endParaRPr lang="en-US" sz="1700" dirty="0"/>
          </a:p>
          <a:p>
            <a:pPr indent="0" marL="0">
              <a:spcAft>
                <a:spcPts val="400"/>
              </a:spcAft>
              <a:buNone/>
            </a:pPr>
            <a:r>
              <a:rPr lang="en-US" sz="1700" b="1" dirty="0">
                <a:solidFill>
                  <a:schemeClr val="bg1"/>
                </a:solidFill>
              </a:rPr>
              <a:t>Enterprise</a:t>
            </a:r>
            <a:endParaRPr lang="en-US" sz="1700" dirty="0"/>
          </a:p>
          <a:p>
            <a:pPr indent="0" marL="0">
              <a:spcAft>
                <a:spcPts val="400"/>
              </a:spcAft>
              <a:buNone/>
            </a:pPr>
            <a:r>
              <a:rPr lang="en-US" sz="1700" b="1" dirty="0">
                <a:solidFill>
                  <a:schemeClr val="bg1"/>
                </a:solidFill>
              </a:rPr>
              <a:t>Crowdfunding</a:t>
            </a:r>
            <a:endParaRPr lang="en-US" sz="1700" dirty="0"/>
          </a:p>
          <a:p>
            <a:pPr indent="0" marL="0">
              <a:spcAft>
                <a:spcPts val="400"/>
              </a:spcAft>
              <a:buNone/>
            </a:pPr>
            <a:r>
              <a:rPr lang="en-US" sz="1700" b="1" dirty="0">
                <a:solidFill>
                  <a:schemeClr val="bg1"/>
                </a:solidFill>
              </a:rPr>
              <a:t>Virtual marketing</a:t>
            </a:r>
            <a:endParaRPr lang="en-US" sz="1700" dirty="0"/>
          </a:p>
          <a:p>
            <a:pPr indent="0" marL="0">
              <a:spcAft>
                <a:spcPts val="400"/>
              </a:spcAft>
              <a:buNone/>
            </a:pPr>
            <a:r>
              <a:rPr lang="en-US" sz="1700" b="1" dirty="0">
                <a:solidFill>
                  <a:schemeClr val="bg1"/>
                </a:solidFill>
              </a:rPr>
              <a:t>Co-operative</a:t>
            </a:r>
            <a:endParaRPr lang="en-US" sz="1700" dirty="0"/>
          </a:p>
          <a:p>
            <a:pPr indent="0" marL="0">
              <a:spcAft>
                <a:spcPts val="400"/>
              </a:spcAft>
              <a:buNone/>
            </a:pPr>
            <a:r>
              <a:rPr lang="en-US" sz="1700" b="1" dirty="0">
                <a:solidFill>
                  <a:schemeClr val="bg1"/>
                </a:solidFill>
              </a:rPr>
              <a:t>Fairtrade</a:t>
            </a:r>
            <a:endParaRPr lang="en-US" sz="1700" dirty="0"/>
          </a:p>
          <a:p>
            <a:pPr indent="0" marL="0">
              <a:spcAft>
                <a:spcPts val="400"/>
              </a:spcAft>
              <a:buNone/>
            </a:pPr>
            <a:r>
              <a:rPr lang="en-US" sz="1700" b="1" dirty="0">
                <a:solidFill>
                  <a:schemeClr val="bg1"/>
                </a:solidFill>
              </a:rPr>
              <a:t>Obsolete</a:t>
            </a:r>
            <a:endParaRPr lang="en-US" sz="17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Tools have always changed how we make things</a:t>
            </a:r>
            <a:endParaRPr lang="en-US" sz="3200" dirty="0"/>
          </a:p>
        </p:txBody>
      </p:sp>
      <p:sp>
        <p:nvSpPr>
          <p:cNvPr id="3" name="Shape 1"/>
          <p:cNvSpPr/>
          <p:nvPr/>
        </p:nvSpPr>
        <p:spPr>
          <a:xfrm>
            <a:off x="822960" y="2514600"/>
            <a:ext cx="10515600" cy="0"/>
          </a:xfrm>
          <a:prstGeom prst="line">
            <a:avLst/>
          </a:prstGeom>
          <a:noFill/>
          <a:ln w="25400">
            <a:solidFill>
              <a:schemeClr val="accent6"/>
            </a:solidFill>
            <a:prstDash val="solid"/>
          </a:ln>
        </p:spPr>
      </p:sp>
      <p:sp>
        <p:nvSpPr>
          <p:cNvPr id="4" name="A1|Stone tools offset"/>
          <p:cNvSpPr/>
          <p:nvPr/>
        </p:nvSpPr>
        <p:spPr>
          <a:xfrm>
            <a:off x="946404" y="2180844"/>
            <a:ext cx="777240" cy="777240"/>
          </a:xfrm>
          <a:prstGeom prst="roundRect">
            <a:avLst>
              <a:gd name="adj" fmla="val 22000"/>
            </a:avLst>
          </a:prstGeom>
          <a:solidFill>
            <a:schemeClr val="accent1"/>
          </a:solidFill>
          <a:ln/>
        </p:spPr>
      </p:sp>
      <p:sp>
        <p:nvSpPr>
          <p:cNvPr id="5" name="A1|Stone tools tile"/>
          <p:cNvSpPr/>
          <p:nvPr/>
        </p:nvSpPr>
        <p:spPr>
          <a:xfrm>
            <a:off x="868680" y="2103120"/>
            <a:ext cx="777240" cy="777240"/>
          </a:xfrm>
          <a:prstGeom prst="roundRect">
            <a:avLst>
              <a:gd name="adj" fmla="val 22000"/>
            </a:avLst>
          </a:prstGeom>
          <a:solidFill>
            <a:schemeClr val="tx2"/>
          </a:solidFill>
          <a:ln/>
        </p:spPr>
      </p:sp>
      <p:pic>
        <p:nvPicPr>
          <p:cNvPr id="6" name="A1|addImage" descr="Stone tools">    </p:cNvPr>
          <p:cNvPicPr>
            <a:picLocks noChangeAspect="1"/>
          </p:cNvPicPr>
          <p:nvPr/>
        </p:nvPicPr>
        <p:blipFill>
          <a:blip r:embed="rId1"/>
          <a:stretch>
            <a:fillRect/>
          </a:stretch>
        </p:blipFill>
        <p:spPr>
          <a:xfrm>
            <a:off x="1039673" y="2274113"/>
            <a:ext cx="435254" cy="435254"/>
          </a:xfrm>
          <a:prstGeom prst="rect">
            <a:avLst/>
          </a:prstGeom>
        </p:spPr>
      </p:pic>
      <p:sp>
        <p:nvSpPr>
          <p:cNvPr id="7" name="A1|addText"/>
          <p:cNvSpPr txBox="1"/>
          <p:nvPr/>
        </p:nvSpPr>
        <p:spPr>
          <a:xfrm>
            <a:off x="548640" y="3154680"/>
            <a:ext cx="1737360" cy="365760"/>
          </a:xfrm>
          <a:prstGeom prst="rect">
            <a:avLst/>
          </a:prstGeom>
          <a:noFill/>
          <a:ln/>
        </p:spPr>
        <p:txBody>
          <a:bodyPr wrap="square" lIns="0" tIns="0" rIns="0" bIns="0" rtlCol="0" anchor="t"/>
          <a:lstStyle/>
          <a:p>
            <a:pPr indent="0" marL="0">
              <a:buNone/>
            </a:pPr>
            <a:r>
              <a:rPr lang="en-US" sz="1800" b="1" dirty="0">
                <a:solidFill>
                  <a:schemeClr val="accent3"/>
                </a:solidFill>
                <a:latin typeface="Arial" pitchFamily="34" charset="0"/>
                <a:ea typeface="Arial" pitchFamily="34" charset="-122"/>
                <a:cs typeface="Arial" pitchFamily="34" charset="-120"/>
              </a:rPr>
              <a:t>Prehistory</a:t>
            </a:r>
            <a:endParaRPr lang="en-US" sz="1800" dirty="0"/>
          </a:p>
        </p:txBody>
      </p:sp>
      <p:sp>
        <p:nvSpPr>
          <p:cNvPr id="8" name="A1|addText"/>
          <p:cNvSpPr txBox="1"/>
          <p:nvPr/>
        </p:nvSpPr>
        <p:spPr>
          <a:xfrm>
            <a:off x="548640" y="3520440"/>
            <a:ext cx="1737360" cy="594360"/>
          </a:xfrm>
          <a:prstGeom prst="rect">
            <a:avLst/>
          </a:prstGeom>
          <a:noFill/>
          <a:ln/>
        </p:spPr>
        <p:txBody>
          <a:bodyPr wrap="square" lIns="0" tIns="0" rIns="0" bIns="0" rtlCol="0" anchor="t"/>
          <a:lstStyle/>
          <a:p>
            <a:pPr indent="0" marL="0">
              <a:buNone/>
            </a:pPr>
            <a:r>
              <a:rPr lang="en-US" sz="1700" b="1" dirty="0">
                <a:solidFill>
                  <a:schemeClr val="tx2"/>
                </a:solidFill>
              </a:rPr>
              <a:t>Stone tools</a:t>
            </a:r>
            <a:endParaRPr lang="en-US" sz="1700" dirty="0"/>
          </a:p>
        </p:txBody>
      </p:sp>
      <p:sp>
        <p:nvSpPr>
          <p:cNvPr id="9" name="A1|addText"/>
          <p:cNvSpPr txBox="1"/>
          <p:nvPr/>
        </p:nvSpPr>
        <p:spPr>
          <a:xfrm>
            <a:off x="548640" y="4114800"/>
            <a:ext cx="1737360" cy="685800"/>
          </a:xfrm>
          <a:prstGeom prst="rect">
            <a:avLst/>
          </a:prstGeom>
          <a:noFill/>
          <a:ln/>
        </p:spPr>
        <p:txBody>
          <a:bodyPr wrap="square" lIns="0" tIns="0" rIns="0" bIns="0" rtlCol="0" anchor="t"/>
          <a:lstStyle/>
          <a:p>
            <a:pPr indent="0" marL="0">
              <a:buNone/>
            </a:pPr>
            <a:r>
              <a:rPr lang="en-US" sz="1500" dirty="0">
                <a:solidFill>
                  <a:schemeClr val="tx1"/>
                </a:solidFill>
              </a:rPr>
              <a:t>Cutting and shaping by hand</a:t>
            </a:r>
            <a:endParaRPr lang="en-US" sz="1500" dirty="0"/>
          </a:p>
        </p:txBody>
      </p:sp>
      <p:sp>
        <p:nvSpPr>
          <p:cNvPr id="10" name="A2|Watt's rotary steam engine offset"/>
          <p:cNvSpPr/>
          <p:nvPr/>
        </p:nvSpPr>
        <p:spPr>
          <a:xfrm>
            <a:off x="2820924" y="2180844"/>
            <a:ext cx="777240" cy="777240"/>
          </a:xfrm>
          <a:prstGeom prst="roundRect">
            <a:avLst>
              <a:gd name="adj" fmla="val 22000"/>
            </a:avLst>
          </a:prstGeom>
          <a:solidFill>
            <a:schemeClr val="accent1"/>
          </a:solidFill>
          <a:ln/>
        </p:spPr>
      </p:sp>
      <p:sp>
        <p:nvSpPr>
          <p:cNvPr id="11" name="A2|Watt's rotary steam engine tile"/>
          <p:cNvSpPr/>
          <p:nvPr/>
        </p:nvSpPr>
        <p:spPr>
          <a:xfrm>
            <a:off x="2743200" y="2103120"/>
            <a:ext cx="777240" cy="777240"/>
          </a:xfrm>
          <a:prstGeom prst="roundRect">
            <a:avLst>
              <a:gd name="adj" fmla="val 22000"/>
            </a:avLst>
          </a:prstGeom>
          <a:solidFill>
            <a:schemeClr val="tx2"/>
          </a:solidFill>
          <a:ln/>
        </p:spPr>
      </p:sp>
      <p:pic>
        <p:nvPicPr>
          <p:cNvPr id="12" name="A2|addImage" descr="Watt's rotary steam engine">    </p:cNvPr>
          <p:cNvPicPr>
            <a:picLocks noChangeAspect="1"/>
          </p:cNvPicPr>
          <p:nvPr/>
        </p:nvPicPr>
        <p:blipFill>
          <a:blip r:embed="rId2"/>
          <a:stretch>
            <a:fillRect/>
          </a:stretch>
        </p:blipFill>
        <p:spPr>
          <a:xfrm>
            <a:off x="2914193" y="2274113"/>
            <a:ext cx="435254" cy="435254"/>
          </a:xfrm>
          <a:prstGeom prst="rect">
            <a:avLst/>
          </a:prstGeom>
        </p:spPr>
      </p:pic>
      <p:sp>
        <p:nvSpPr>
          <p:cNvPr id="13" name="A2|addText"/>
          <p:cNvSpPr txBox="1"/>
          <p:nvPr/>
        </p:nvSpPr>
        <p:spPr>
          <a:xfrm>
            <a:off x="2423160" y="3154680"/>
            <a:ext cx="1737360" cy="365760"/>
          </a:xfrm>
          <a:prstGeom prst="rect">
            <a:avLst/>
          </a:prstGeom>
          <a:noFill/>
          <a:ln/>
        </p:spPr>
        <p:txBody>
          <a:bodyPr wrap="square" lIns="0" tIns="0" rIns="0" bIns="0" rtlCol="0" anchor="t"/>
          <a:lstStyle/>
          <a:p>
            <a:pPr indent="0" marL="0">
              <a:buNone/>
            </a:pPr>
            <a:r>
              <a:rPr lang="en-US" sz="1800" b="1" dirty="0">
                <a:solidFill>
                  <a:schemeClr val="accent3"/>
                </a:solidFill>
                <a:latin typeface="Arial" pitchFamily="34" charset="0"/>
                <a:ea typeface="Arial" pitchFamily="34" charset="-122"/>
                <a:cs typeface="Arial" pitchFamily="34" charset="-120"/>
              </a:rPr>
              <a:t>1781</a:t>
            </a:r>
            <a:endParaRPr lang="en-US" sz="1800" dirty="0"/>
          </a:p>
        </p:txBody>
      </p:sp>
      <p:sp>
        <p:nvSpPr>
          <p:cNvPr id="14" name="A2|addText"/>
          <p:cNvSpPr txBox="1"/>
          <p:nvPr/>
        </p:nvSpPr>
        <p:spPr>
          <a:xfrm>
            <a:off x="2423160" y="3520440"/>
            <a:ext cx="1737360" cy="594360"/>
          </a:xfrm>
          <a:prstGeom prst="rect">
            <a:avLst/>
          </a:prstGeom>
          <a:noFill/>
          <a:ln/>
        </p:spPr>
        <p:txBody>
          <a:bodyPr wrap="square" lIns="0" tIns="0" rIns="0" bIns="0" rtlCol="0" anchor="t"/>
          <a:lstStyle/>
          <a:p>
            <a:pPr indent="0" marL="0">
              <a:buNone/>
            </a:pPr>
            <a:r>
              <a:rPr lang="en-US" sz="1700" b="1" dirty="0">
                <a:solidFill>
                  <a:schemeClr val="tx2"/>
                </a:solidFill>
              </a:rPr>
              <a:t>Watt's rotary steam engine</a:t>
            </a:r>
            <a:endParaRPr lang="en-US" sz="1700" dirty="0"/>
          </a:p>
        </p:txBody>
      </p:sp>
      <p:sp>
        <p:nvSpPr>
          <p:cNvPr id="15" name="A2|addText"/>
          <p:cNvSpPr txBox="1"/>
          <p:nvPr/>
        </p:nvSpPr>
        <p:spPr>
          <a:xfrm>
            <a:off x="2423160" y="4114800"/>
            <a:ext cx="1737360" cy="685800"/>
          </a:xfrm>
          <a:prstGeom prst="rect">
            <a:avLst/>
          </a:prstGeom>
          <a:noFill/>
          <a:ln/>
        </p:spPr>
        <p:txBody>
          <a:bodyPr wrap="square" lIns="0" tIns="0" rIns="0" bIns="0" rtlCol="0" anchor="t"/>
          <a:lstStyle/>
          <a:p>
            <a:pPr indent="0" marL="0">
              <a:buNone/>
            </a:pPr>
            <a:r>
              <a:rPr lang="en-US" sz="1500" dirty="0">
                <a:solidFill>
                  <a:schemeClr val="tx1"/>
                </a:solidFill>
              </a:rPr>
              <a:t>Continuous power for factory machines</a:t>
            </a:r>
            <a:endParaRPr lang="en-US" sz="1500" dirty="0"/>
          </a:p>
        </p:txBody>
      </p:sp>
      <p:sp>
        <p:nvSpPr>
          <p:cNvPr id="16" name="A3|Moving assembly line offset"/>
          <p:cNvSpPr/>
          <p:nvPr/>
        </p:nvSpPr>
        <p:spPr>
          <a:xfrm>
            <a:off x="4695444" y="2180844"/>
            <a:ext cx="777240" cy="777240"/>
          </a:xfrm>
          <a:prstGeom prst="roundRect">
            <a:avLst>
              <a:gd name="adj" fmla="val 22000"/>
            </a:avLst>
          </a:prstGeom>
          <a:solidFill>
            <a:schemeClr val="accent1"/>
          </a:solidFill>
          <a:ln/>
        </p:spPr>
      </p:sp>
      <p:sp>
        <p:nvSpPr>
          <p:cNvPr id="17" name="A3|Moving assembly line tile"/>
          <p:cNvSpPr/>
          <p:nvPr/>
        </p:nvSpPr>
        <p:spPr>
          <a:xfrm>
            <a:off x="4617720" y="2103120"/>
            <a:ext cx="777240" cy="777240"/>
          </a:xfrm>
          <a:prstGeom prst="roundRect">
            <a:avLst>
              <a:gd name="adj" fmla="val 22000"/>
            </a:avLst>
          </a:prstGeom>
          <a:solidFill>
            <a:schemeClr val="tx2"/>
          </a:solidFill>
          <a:ln/>
        </p:spPr>
      </p:sp>
      <p:pic>
        <p:nvPicPr>
          <p:cNvPr id="18" name="A3|addImage" descr="Moving assembly line">    </p:cNvPr>
          <p:cNvPicPr>
            <a:picLocks noChangeAspect="1"/>
          </p:cNvPicPr>
          <p:nvPr/>
        </p:nvPicPr>
        <p:blipFill>
          <a:blip r:embed="rId3"/>
          <a:stretch>
            <a:fillRect/>
          </a:stretch>
        </p:blipFill>
        <p:spPr>
          <a:xfrm>
            <a:off x="4788713" y="2274113"/>
            <a:ext cx="435254" cy="435254"/>
          </a:xfrm>
          <a:prstGeom prst="rect">
            <a:avLst/>
          </a:prstGeom>
        </p:spPr>
      </p:pic>
      <p:sp>
        <p:nvSpPr>
          <p:cNvPr id="19" name="A3|addText"/>
          <p:cNvSpPr txBox="1"/>
          <p:nvPr/>
        </p:nvSpPr>
        <p:spPr>
          <a:xfrm>
            <a:off x="4297680" y="3154680"/>
            <a:ext cx="1737360" cy="365760"/>
          </a:xfrm>
          <a:prstGeom prst="rect">
            <a:avLst/>
          </a:prstGeom>
          <a:noFill/>
          <a:ln/>
        </p:spPr>
        <p:txBody>
          <a:bodyPr wrap="square" lIns="0" tIns="0" rIns="0" bIns="0" rtlCol="0" anchor="t"/>
          <a:lstStyle/>
          <a:p>
            <a:pPr indent="0" marL="0">
              <a:buNone/>
            </a:pPr>
            <a:r>
              <a:rPr lang="en-US" sz="1800" b="1" dirty="0">
                <a:solidFill>
                  <a:schemeClr val="accent3"/>
                </a:solidFill>
                <a:latin typeface="Arial" pitchFamily="34" charset="0"/>
                <a:ea typeface="Arial" pitchFamily="34" charset="-122"/>
                <a:cs typeface="Arial" pitchFamily="34" charset="-120"/>
              </a:rPr>
              <a:t>1913</a:t>
            </a:r>
            <a:endParaRPr lang="en-US" sz="1800" dirty="0"/>
          </a:p>
        </p:txBody>
      </p:sp>
      <p:sp>
        <p:nvSpPr>
          <p:cNvPr id="20" name="A3|addText"/>
          <p:cNvSpPr txBox="1"/>
          <p:nvPr/>
        </p:nvSpPr>
        <p:spPr>
          <a:xfrm>
            <a:off x="4297680" y="3520440"/>
            <a:ext cx="1737360" cy="594360"/>
          </a:xfrm>
          <a:prstGeom prst="rect">
            <a:avLst/>
          </a:prstGeom>
          <a:noFill/>
          <a:ln/>
        </p:spPr>
        <p:txBody>
          <a:bodyPr wrap="square" lIns="0" tIns="0" rIns="0" bIns="0" rtlCol="0" anchor="t"/>
          <a:lstStyle/>
          <a:p>
            <a:pPr indent="0" marL="0">
              <a:buNone/>
            </a:pPr>
            <a:r>
              <a:rPr lang="en-US" sz="1700" b="1" dirty="0">
                <a:solidFill>
                  <a:schemeClr val="tx2"/>
                </a:solidFill>
              </a:rPr>
              <a:t>Moving assembly line</a:t>
            </a:r>
            <a:endParaRPr lang="en-US" sz="1700" dirty="0"/>
          </a:p>
        </p:txBody>
      </p:sp>
      <p:sp>
        <p:nvSpPr>
          <p:cNvPr id="21" name="A3|addText"/>
          <p:cNvSpPr txBox="1"/>
          <p:nvPr/>
        </p:nvSpPr>
        <p:spPr>
          <a:xfrm>
            <a:off x="4297680" y="4114800"/>
            <a:ext cx="1737360" cy="685800"/>
          </a:xfrm>
          <a:prstGeom prst="rect">
            <a:avLst/>
          </a:prstGeom>
          <a:noFill/>
          <a:ln/>
        </p:spPr>
        <p:txBody>
          <a:bodyPr wrap="square" lIns="0" tIns="0" rIns="0" bIns="0" rtlCol="0" anchor="t"/>
          <a:lstStyle/>
          <a:p>
            <a:pPr indent="0" marL="0">
              <a:buNone/>
            </a:pPr>
            <a:r>
              <a:rPr lang="en-US" sz="1500" dirty="0">
                <a:solidFill>
                  <a:schemeClr val="tx1"/>
                </a:solidFill>
              </a:rPr>
              <a:t>Ford mass-produces the Model T</a:t>
            </a:r>
            <a:endParaRPr lang="en-US" sz="1500" dirty="0"/>
          </a:p>
        </p:txBody>
      </p:sp>
      <p:sp>
        <p:nvSpPr>
          <p:cNvPr id="22" name="A4|Digital revolution offset"/>
          <p:cNvSpPr/>
          <p:nvPr/>
        </p:nvSpPr>
        <p:spPr>
          <a:xfrm>
            <a:off x="6569964" y="2180844"/>
            <a:ext cx="777240" cy="777240"/>
          </a:xfrm>
          <a:prstGeom prst="roundRect">
            <a:avLst>
              <a:gd name="adj" fmla="val 22000"/>
            </a:avLst>
          </a:prstGeom>
          <a:solidFill>
            <a:schemeClr val="accent1"/>
          </a:solidFill>
          <a:ln/>
        </p:spPr>
      </p:sp>
      <p:sp>
        <p:nvSpPr>
          <p:cNvPr id="23" name="A4|Digital revolution tile"/>
          <p:cNvSpPr/>
          <p:nvPr/>
        </p:nvSpPr>
        <p:spPr>
          <a:xfrm>
            <a:off x="6492240" y="2103120"/>
            <a:ext cx="777240" cy="777240"/>
          </a:xfrm>
          <a:prstGeom prst="roundRect">
            <a:avLst>
              <a:gd name="adj" fmla="val 22000"/>
            </a:avLst>
          </a:prstGeom>
          <a:solidFill>
            <a:schemeClr val="tx2"/>
          </a:solidFill>
          <a:ln/>
        </p:spPr>
      </p:sp>
      <p:pic>
        <p:nvPicPr>
          <p:cNvPr id="24" name="A4|addImage" descr="Digital revolution">    </p:cNvPr>
          <p:cNvPicPr>
            <a:picLocks noChangeAspect="1"/>
          </p:cNvPicPr>
          <p:nvPr/>
        </p:nvPicPr>
        <p:blipFill>
          <a:blip r:embed="rId4"/>
          <a:stretch>
            <a:fillRect/>
          </a:stretch>
        </p:blipFill>
        <p:spPr>
          <a:xfrm>
            <a:off x="6663233" y="2274113"/>
            <a:ext cx="435254" cy="435254"/>
          </a:xfrm>
          <a:prstGeom prst="rect">
            <a:avLst/>
          </a:prstGeom>
        </p:spPr>
      </p:pic>
      <p:sp>
        <p:nvSpPr>
          <p:cNvPr id="25" name="A4|addText"/>
          <p:cNvSpPr txBox="1"/>
          <p:nvPr/>
        </p:nvSpPr>
        <p:spPr>
          <a:xfrm>
            <a:off x="6172200" y="3154680"/>
            <a:ext cx="1737360" cy="365760"/>
          </a:xfrm>
          <a:prstGeom prst="rect">
            <a:avLst/>
          </a:prstGeom>
          <a:noFill/>
          <a:ln/>
        </p:spPr>
        <p:txBody>
          <a:bodyPr wrap="square" lIns="0" tIns="0" rIns="0" bIns="0" rtlCol="0" anchor="t"/>
          <a:lstStyle/>
          <a:p>
            <a:pPr indent="0" marL="0">
              <a:buNone/>
            </a:pPr>
            <a:r>
              <a:rPr lang="en-US" sz="1800" b="1" dirty="0">
                <a:solidFill>
                  <a:schemeClr val="accent3"/>
                </a:solidFill>
                <a:latin typeface="Arial" pitchFamily="34" charset="0"/>
                <a:ea typeface="Arial" pitchFamily="34" charset="-122"/>
                <a:cs typeface="Arial" pitchFamily="34" charset="-120"/>
              </a:rPr>
              <a:t>1940s</a:t>
            </a:r>
            <a:endParaRPr lang="en-US" sz="1800" dirty="0"/>
          </a:p>
        </p:txBody>
      </p:sp>
      <p:sp>
        <p:nvSpPr>
          <p:cNvPr id="26" name="A4|addText"/>
          <p:cNvSpPr txBox="1"/>
          <p:nvPr/>
        </p:nvSpPr>
        <p:spPr>
          <a:xfrm>
            <a:off x="6172200" y="3520440"/>
            <a:ext cx="1737360" cy="594360"/>
          </a:xfrm>
          <a:prstGeom prst="rect">
            <a:avLst/>
          </a:prstGeom>
          <a:noFill/>
          <a:ln/>
        </p:spPr>
        <p:txBody>
          <a:bodyPr wrap="square" lIns="0" tIns="0" rIns="0" bIns="0" rtlCol="0" anchor="t"/>
          <a:lstStyle/>
          <a:p>
            <a:pPr indent="0" marL="0">
              <a:buNone/>
            </a:pPr>
            <a:r>
              <a:rPr lang="en-US" sz="1700" b="1" dirty="0">
                <a:solidFill>
                  <a:schemeClr val="tx2"/>
                </a:solidFill>
              </a:rPr>
              <a:t>Digital revolution</a:t>
            </a:r>
            <a:endParaRPr lang="en-US" sz="1700" dirty="0"/>
          </a:p>
        </p:txBody>
      </p:sp>
      <p:sp>
        <p:nvSpPr>
          <p:cNvPr id="27" name="A4|addText"/>
          <p:cNvSpPr txBox="1"/>
          <p:nvPr/>
        </p:nvSpPr>
        <p:spPr>
          <a:xfrm>
            <a:off x="6172200" y="4114800"/>
            <a:ext cx="1737360" cy="685800"/>
          </a:xfrm>
          <a:prstGeom prst="rect">
            <a:avLst/>
          </a:prstGeom>
          <a:noFill/>
          <a:ln/>
        </p:spPr>
        <p:txBody>
          <a:bodyPr wrap="square" lIns="0" tIns="0" rIns="0" bIns="0" rtlCol="0" anchor="t"/>
          <a:lstStyle/>
          <a:p>
            <a:pPr indent="0" marL="0">
              <a:buNone/>
            </a:pPr>
            <a:r>
              <a:rPr lang="en-US" sz="1500" dirty="0">
                <a:solidFill>
                  <a:schemeClr val="tx1"/>
                </a:solidFill>
              </a:rPr>
              <a:t>Computers process information</a:t>
            </a:r>
            <a:endParaRPr lang="en-US" sz="1500" dirty="0"/>
          </a:p>
        </p:txBody>
      </p:sp>
      <p:sp>
        <p:nvSpPr>
          <p:cNvPr id="28" name="A5|World Wide Web offset"/>
          <p:cNvSpPr/>
          <p:nvPr/>
        </p:nvSpPr>
        <p:spPr>
          <a:xfrm>
            <a:off x="8444484" y="2180844"/>
            <a:ext cx="777240" cy="777240"/>
          </a:xfrm>
          <a:prstGeom prst="roundRect">
            <a:avLst>
              <a:gd name="adj" fmla="val 22000"/>
            </a:avLst>
          </a:prstGeom>
          <a:solidFill>
            <a:schemeClr val="accent1"/>
          </a:solidFill>
          <a:ln/>
        </p:spPr>
      </p:sp>
      <p:sp>
        <p:nvSpPr>
          <p:cNvPr id="29" name="A5|World Wide Web tile"/>
          <p:cNvSpPr/>
          <p:nvPr/>
        </p:nvSpPr>
        <p:spPr>
          <a:xfrm>
            <a:off x="8366760" y="2103120"/>
            <a:ext cx="777240" cy="777240"/>
          </a:xfrm>
          <a:prstGeom prst="roundRect">
            <a:avLst>
              <a:gd name="adj" fmla="val 22000"/>
            </a:avLst>
          </a:prstGeom>
          <a:solidFill>
            <a:schemeClr val="tx2"/>
          </a:solidFill>
          <a:ln/>
        </p:spPr>
      </p:sp>
      <p:pic>
        <p:nvPicPr>
          <p:cNvPr id="30" name="A5|addImage" descr="World Wide Web">    </p:cNvPr>
          <p:cNvPicPr>
            <a:picLocks noChangeAspect="1"/>
          </p:cNvPicPr>
          <p:nvPr/>
        </p:nvPicPr>
        <p:blipFill>
          <a:blip r:embed="rId5"/>
          <a:stretch>
            <a:fillRect/>
          </a:stretch>
        </p:blipFill>
        <p:spPr>
          <a:xfrm>
            <a:off x="8537753" y="2274113"/>
            <a:ext cx="435254" cy="435254"/>
          </a:xfrm>
          <a:prstGeom prst="rect">
            <a:avLst/>
          </a:prstGeom>
        </p:spPr>
      </p:pic>
      <p:sp>
        <p:nvSpPr>
          <p:cNvPr id="31" name="A5|addText"/>
          <p:cNvSpPr txBox="1"/>
          <p:nvPr/>
        </p:nvSpPr>
        <p:spPr>
          <a:xfrm>
            <a:off x="8046720" y="3154680"/>
            <a:ext cx="1737360" cy="365760"/>
          </a:xfrm>
          <a:prstGeom prst="rect">
            <a:avLst/>
          </a:prstGeom>
          <a:noFill/>
          <a:ln/>
        </p:spPr>
        <p:txBody>
          <a:bodyPr wrap="square" lIns="0" tIns="0" rIns="0" bIns="0" rtlCol="0" anchor="t"/>
          <a:lstStyle/>
          <a:p>
            <a:pPr indent="0" marL="0">
              <a:buNone/>
            </a:pPr>
            <a:r>
              <a:rPr lang="en-US" sz="1800" b="1" dirty="0">
                <a:solidFill>
                  <a:schemeClr val="accent3"/>
                </a:solidFill>
                <a:latin typeface="Arial" pitchFamily="34" charset="0"/>
                <a:ea typeface="Arial" pitchFamily="34" charset="-122"/>
                <a:cs typeface="Arial" pitchFamily="34" charset="-120"/>
              </a:rPr>
              <a:t>1989–91</a:t>
            </a:r>
            <a:endParaRPr lang="en-US" sz="1800" dirty="0"/>
          </a:p>
        </p:txBody>
      </p:sp>
      <p:sp>
        <p:nvSpPr>
          <p:cNvPr id="32" name="A5|addText"/>
          <p:cNvSpPr txBox="1"/>
          <p:nvPr/>
        </p:nvSpPr>
        <p:spPr>
          <a:xfrm>
            <a:off x="8046720" y="3520440"/>
            <a:ext cx="1737360" cy="594360"/>
          </a:xfrm>
          <a:prstGeom prst="rect">
            <a:avLst/>
          </a:prstGeom>
          <a:noFill/>
          <a:ln/>
        </p:spPr>
        <p:txBody>
          <a:bodyPr wrap="square" lIns="0" tIns="0" rIns="0" bIns="0" rtlCol="0" anchor="t"/>
          <a:lstStyle/>
          <a:p>
            <a:pPr indent="0" marL="0">
              <a:buNone/>
            </a:pPr>
            <a:r>
              <a:rPr lang="en-US" sz="1700" b="1" dirty="0">
                <a:solidFill>
                  <a:schemeClr val="tx2"/>
                </a:solidFill>
              </a:rPr>
              <a:t>World Wide Web</a:t>
            </a:r>
            <a:endParaRPr lang="en-US" sz="1700" dirty="0"/>
          </a:p>
        </p:txBody>
      </p:sp>
      <p:sp>
        <p:nvSpPr>
          <p:cNvPr id="33" name="A5|addText"/>
          <p:cNvSpPr txBox="1"/>
          <p:nvPr/>
        </p:nvSpPr>
        <p:spPr>
          <a:xfrm>
            <a:off x="8046720" y="4114800"/>
            <a:ext cx="1737360" cy="685800"/>
          </a:xfrm>
          <a:prstGeom prst="rect">
            <a:avLst/>
          </a:prstGeom>
          <a:noFill/>
          <a:ln/>
        </p:spPr>
        <p:txBody>
          <a:bodyPr wrap="square" lIns="0" tIns="0" rIns="0" bIns="0" rtlCol="0" anchor="t"/>
          <a:lstStyle/>
          <a:p>
            <a:pPr indent="0" marL="0">
              <a:buNone/>
            </a:pPr>
            <a:r>
              <a:rPr lang="en-US" sz="1500" dirty="0">
                <a:solidFill>
                  <a:schemeClr val="tx1"/>
                </a:solidFill>
              </a:rPr>
              <a:t>Information shared across the world</a:t>
            </a:r>
            <a:endParaRPr lang="en-US" sz="1500" dirty="0"/>
          </a:p>
        </p:txBody>
      </p:sp>
      <p:sp>
        <p:nvSpPr>
          <p:cNvPr id="34" name="A6|3D printer in space offset"/>
          <p:cNvSpPr/>
          <p:nvPr/>
        </p:nvSpPr>
        <p:spPr>
          <a:xfrm>
            <a:off x="10319004" y="2180844"/>
            <a:ext cx="777240" cy="777240"/>
          </a:xfrm>
          <a:prstGeom prst="roundRect">
            <a:avLst>
              <a:gd name="adj" fmla="val 22000"/>
            </a:avLst>
          </a:prstGeom>
          <a:solidFill>
            <a:schemeClr val="accent1"/>
          </a:solidFill>
          <a:ln/>
        </p:spPr>
      </p:sp>
      <p:sp>
        <p:nvSpPr>
          <p:cNvPr id="35" name="A6|3D printer in space tile"/>
          <p:cNvSpPr/>
          <p:nvPr/>
        </p:nvSpPr>
        <p:spPr>
          <a:xfrm>
            <a:off x="10241280" y="2103120"/>
            <a:ext cx="777240" cy="777240"/>
          </a:xfrm>
          <a:prstGeom prst="roundRect">
            <a:avLst>
              <a:gd name="adj" fmla="val 22000"/>
            </a:avLst>
          </a:prstGeom>
          <a:solidFill>
            <a:schemeClr val="tx2"/>
          </a:solidFill>
          <a:ln/>
        </p:spPr>
      </p:sp>
      <p:pic>
        <p:nvPicPr>
          <p:cNvPr id="36" name="A6|addImage" descr="3D printer in space">    </p:cNvPr>
          <p:cNvPicPr>
            <a:picLocks noChangeAspect="1"/>
          </p:cNvPicPr>
          <p:nvPr/>
        </p:nvPicPr>
        <p:blipFill>
          <a:blip r:embed="rId6"/>
          <a:stretch>
            <a:fillRect/>
          </a:stretch>
        </p:blipFill>
        <p:spPr>
          <a:xfrm>
            <a:off x="10412273" y="2274113"/>
            <a:ext cx="435254" cy="435254"/>
          </a:xfrm>
          <a:prstGeom prst="rect">
            <a:avLst/>
          </a:prstGeom>
        </p:spPr>
      </p:pic>
      <p:sp>
        <p:nvSpPr>
          <p:cNvPr id="37" name="A6|addText"/>
          <p:cNvSpPr txBox="1"/>
          <p:nvPr/>
        </p:nvSpPr>
        <p:spPr>
          <a:xfrm>
            <a:off x="9921240" y="3154680"/>
            <a:ext cx="1737360" cy="365760"/>
          </a:xfrm>
          <a:prstGeom prst="rect">
            <a:avLst/>
          </a:prstGeom>
          <a:noFill/>
          <a:ln/>
        </p:spPr>
        <p:txBody>
          <a:bodyPr wrap="square" lIns="0" tIns="0" rIns="0" bIns="0" rtlCol="0" anchor="t"/>
          <a:lstStyle/>
          <a:p>
            <a:pPr indent="0" marL="0">
              <a:buNone/>
            </a:pPr>
            <a:r>
              <a:rPr lang="en-US" sz="1800" b="1" dirty="0">
                <a:solidFill>
                  <a:schemeClr val="accent3"/>
                </a:solidFill>
                <a:latin typeface="Arial" pitchFamily="34" charset="0"/>
                <a:ea typeface="Arial" pitchFamily="34" charset="-122"/>
                <a:cs typeface="Arial" pitchFamily="34" charset="-120"/>
              </a:rPr>
              <a:t>2014</a:t>
            </a:r>
            <a:endParaRPr lang="en-US" sz="1800" dirty="0"/>
          </a:p>
        </p:txBody>
      </p:sp>
      <p:sp>
        <p:nvSpPr>
          <p:cNvPr id="38" name="A6|addText"/>
          <p:cNvSpPr txBox="1"/>
          <p:nvPr/>
        </p:nvSpPr>
        <p:spPr>
          <a:xfrm>
            <a:off x="9921240" y="3520440"/>
            <a:ext cx="1737360" cy="594360"/>
          </a:xfrm>
          <a:prstGeom prst="rect">
            <a:avLst/>
          </a:prstGeom>
          <a:noFill/>
          <a:ln/>
        </p:spPr>
        <p:txBody>
          <a:bodyPr wrap="square" lIns="0" tIns="0" rIns="0" bIns="0" rtlCol="0" anchor="t"/>
          <a:lstStyle/>
          <a:p>
            <a:pPr indent="0" marL="0">
              <a:buNone/>
            </a:pPr>
            <a:r>
              <a:rPr lang="en-US" sz="1700" b="1" dirty="0">
                <a:solidFill>
                  <a:schemeClr val="tx2"/>
                </a:solidFill>
              </a:rPr>
              <a:t>3D printer in space</a:t>
            </a:r>
            <a:endParaRPr lang="en-US" sz="1700" dirty="0"/>
          </a:p>
        </p:txBody>
      </p:sp>
      <p:sp>
        <p:nvSpPr>
          <p:cNvPr id="39" name="A6|addText"/>
          <p:cNvSpPr txBox="1"/>
          <p:nvPr/>
        </p:nvSpPr>
        <p:spPr>
          <a:xfrm>
            <a:off x="9921240" y="4114800"/>
            <a:ext cx="1737360" cy="685800"/>
          </a:xfrm>
          <a:prstGeom prst="rect">
            <a:avLst/>
          </a:prstGeom>
          <a:noFill/>
          <a:ln/>
        </p:spPr>
        <p:txBody>
          <a:bodyPr wrap="square" lIns="0" tIns="0" rIns="0" bIns="0" rtlCol="0" anchor="t"/>
          <a:lstStyle/>
          <a:p>
            <a:pPr indent="0" marL="0">
              <a:buNone/>
            </a:pPr>
            <a:r>
              <a:rPr lang="en-US" sz="1500" dirty="0">
                <a:solidFill>
                  <a:schemeClr val="tx1"/>
                </a:solidFill>
              </a:rPr>
              <a:t>The ISS prints its own spare parts</a:t>
            </a:r>
            <a:endParaRPr lang="en-US" sz="1500" dirty="0"/>
          </a:p>
        </p:txBody>
      </p:sp>
      <p:sp>
        <p:nvSpPr>
          <p:cNvPr id="40" name="A7|Discussion"/>
          <p:cNvSpPr/>
          <p:nvPr/>
        </p:nvSpPr>
        <p:spPr>
          <a:xfrm>
            <a:off x="548640" y="5120640"/>
            <a:ext cx="11109960" cy="960120"/>
          </a:xfrm>
          <a:prstGeom prst="roundRect">
            <a:avLst>
              <a:gd name="adj" fmla="val 11429"/>
            </a:avLst>
          </a:prstGeom>
          <a:solidFill>
            <a:schemeClr val="bg2"/>
          </a:solidFill>
          <a:ln/>
          <a:effectLst>
            <a:outerShdw sx="100000" sy="100000" kx="0" ky="0" algn="bl" rotWithShape="0" blurRad="101600" dist="25400" dir="5400000">
              <a:srgbClr val="0F2A40">
                <a:alpha val="16000"/>
              </a:srgbClr>
            </a:outerShdw>
          </a:effectLst>
        </p:spPr>
      </p:sp>
      <p:sp>
        <p:nvSpPr>
          <p:cNvPr id="41" name="A7|addText"/>
          <p:cNvSpPr txBox="1"/>
          <p:nvPr/>
        </p:nvSpPr>
        <p:spPr>
          <a:xfrm>
            <a:off x="822960" y="5257800"/>
            <a:ext cx="10607040" cy="685800"/>
          </a:xfrm>
          <a:prstGeom prst="rect">
            <a:avLst/>
          </a:prstGeom>
          <a:noFill/>
          <a:ln/>
        </p:spPr>
        <p:txBody>
          <a:bodyPr wrap="square" lIns="0" tIns="0" rIns="0" bIns="0" rtlCol="0" anchor="ctr"/>
          <a:lstStyle/>
          <a:p>
            <a:pPr indent="0" marL="0">
              <a:buNone/>
            </a:pPr>
            <a:r>
              <a:rPr lang="en-US" sz="1700" b="1" dirty="0">
                <a:solidFill>
                  <a:schemeClr val="accent3"/>
                </a:solidFill>
              </a:rPr>
              <a:t>Think · pair · share   </a:t>
            </a:r>
            <a:pPr indent="0" marL="0">
              <a:buNone/>
            </a:pPr>
            <a:r>
              <a:rPr lang="en-US" sz="1700" dirty="0">
                <a:solidFill>
                  <a:schemeClr val="tx2"/>
                </a:solidFill>
              </a:rPr>
              <a:t>Which of these changed manufacturing the most? What jobs did it make easier, or possible for the first time?</a:t>
            </a:r>
            <a:endParaRPr lang="en-US" sz="17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1" fill="hold">
                      <p:stCondLst>
                        <p:cond delay="indefinite"/>
                      </p:stCondLst>
                      <p:childTnLst>
                        <p:par>
                          <p:cTn id="22"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4"/>
                                        </p:tgtEl>
                                        <p:attrNameLst>
                                          <p:attrName>style.visibility</p:attrName>
                                        </p:attrNameLst>
                                      </p:cBhvr>
                                      <p:to>
                                        <p:strVal val="visible"/>
                                      </p:to>
                                    </p:set>
                                    <p:animEffect transition="in" filter="fade">
                                      <p:cBhvr>
                                        <p:cTn id="5" dur="400"/>
                                        <p:tgtEl>
                                          <p:spTgt spid="4"/>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gtEl>
                                        <p:attrNameLst>
                                          <p:attrName>style.visibility</p:attrName>
                                        </p:attrNameLst>
                                      </p:cBhvr>
                                      <p:to>
                                        <p:strVal val="visible"/>
                                      </p:to>
                                    </p:set>
                                    <p:animEffect transition="in" filter="fade">
                                      <p:cBhvr>
                                        <p:cTn id="8" dur="400"/>
                                        <p:tgtEl>
                                          <p:spTgt spid="5"/>
                                        </p:tgtEl>
                                      </p:cBhvr>
                                    </p:animEffect>
                                  </p:childTnLst>
                                </p:cTn>
                              </p:par>
                              <p:par>
                                <p:cTn id="9" presetID="10"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4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4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4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400"/>
                                        <p:tgtEl>
                                          <p:spTgt spid="9"/>
                                        </p:tgtEl>
                                      </p:cBhvr>
                                    </p:animEffect>
                                  </p:childTnLst>
                                </p:cTn>
                              </p:par>
                            </p:childTnLst>
                          </p:cTn>
                        </p:par>
                      </p:childTnLst>
                    </p:cTn>
                  </p:par>
                  <p:par>
                    <p:cTn id="41" fill="hold">
                      <p:stCondLst>
                        <p:cond delay="indefinite"/>
                      </p:stCondLst>
                      <p:childTnLst>
                        <p:par>
                          <p:cTn id="4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4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400"/>
                                        <p:tgtEl>
                                          <p:spTgt spid="11"/>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4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4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400"/>
                                        <p:tgtEl>
                                          <p:spTgt spid="1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400"/>
                                        <p:tgtEl>
                                          <p:spTgt spid="15"/>
                                        </p:tgtEl>
                                      </p:cBhvr>
                                    </p:animEffect>
                                  </p:childTnLst>
                                </p:cTn>
                              </p:par>
                            </p:childTnLst>
                          </p:cTn>
                        </p:par>
                      </p:childTnLst>
                    </p:cTn>
                  </p:par>
                  <p:par>
                    <p:cTn id="61" fill="hold">
                      <p:stCondLst>
                        <p:cond delay="indefinite"/>
                      </p:stCondLst>
                      <p:childTnLst>
                        <p:par>
                          <p:cTn id="6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400"/>
                                        <p:tgtEl>
                                          <p:spTgt spid="1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400"/>
                                        <p:tgtEl>
                                          <p:spTgt spid="17"/>
                                        </p:tgtEl>
                                      </p:cBhvr>
                                    </p:animEffect>
                                  </p:childTnLst>
                                </p:cTn>
                              </p:par>
                              <p:par>
                                <p:cTn id="49" presetID="10"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400"/>
                                        <p:tgtEl>
                                          <p:spTgt spid="1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400"/>
                                        <p:tgtEl>
                                          <p:spTgt spid="1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400"/>
                                        <p:tgtEl>
                                          <p:spTgt spid="2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400"/>
                                        <p:tgtEl>
                                          <p:spTgt spid="21"/>
                                        </p:tgtEl>
                                      </p:cBhvr>
                                    </p:animEffect>
                                  </p:childTnLst>
                                </p:cTn>
                              </p:par>
                            </p:childTnLst>
                          </p:cTn>
                        </p:par>
                      </p:childTnLst>
                    </p:cTn>
                  </p:par>
                  <p:par>
                    <p:cTn id="81" fill="hold">
                      <p:stCondLst>
                        <p:cond delay="indefinite"/>
                      </p:stCondLst>
                      <p:childTnLst>
                        <p:par>
                          <p:cTn id="8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400"/>
                                        <p:tgtEl>
                                          <p:spTgt spid="2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400"/>
                                        <p:tgtEl>
                                          <p:spTgt spid="23"/>
                                        </p:tgtEl>
                                      </p:cBhvr>
                                    </p:animEffect>
                                  </p:childTnLst>
                                </p:cTn>
                              </p:par>
                              <p:par>
                                <p:cTn id="69" presetID="10" presetClass="entr" presetSubtype="0"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400"/>
                                        <p:tgtEl>
                                          <p:spTgt spid="2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400"/>
                                        <p:tgtEl>
                                          <p:spTgt spid="2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400"/>
                                        <p:tgtEl>
                                          <p:spTgt spid="2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400"/>
                                        <p:tgtEl>
                                          <p:spTgt spid="27"/>
                                        </p:tgtEl>
                                      </p:cBhvr>
                                    </p:animEffect>
                                  </p:childTnLst>
                                </p:cTn>
                              </p:par>
                            </p:childTnLst>
                          </p:cTn>
                        </p:par>
                      </p:childTnLst>
                    </p:cTn>
                  </p:par>
                  <p:par>
                    <p:cTn id="101" fill="hold">
                      <p:stCondLst>
                        <p:cond delay="indefinite"/>
                      </p:stCondLst>
                      <p:childTnLst>
                        <p:par>
                          <p:cTn id="10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400"/>
                                        <p:tgtEl>
                                          <p:spTgt spid="2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400"/>
                                        <p:tgtEl>
                                          <p:spTgt spid="29"/>
                                        </p:tgtEl>
                                      </p:cBhvr>
                                    </p:animEffect>
                                  </p:childTnLst>
                                </p:cTn>
                              </p:par>
                              <p:par>
                                <p:cTn id="89" presetID="10" presetClass="entr" presetSubtype="0" fill="hold"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400"/>
                                        <p:tgtEl>
                                          <p:spTgt spid="3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fade">
                                      <p:cBhvr>
                                        <p:cTn id="94" dur="400"/>
                                        <p:tgtEl>
                                          <p:spTgt spid="31"/>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400"/>
                                        <p:tgtEl>
                                          <p:spTgt spid="32"/>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fade">
                                      <p:cBhvr>
                                        <p:cTn id="100" dur="400"/>
                                        <p:tgtEl>
                                          <p:spTgt spid="33"/>
                                        </p:tgtEl>
                                      </p:cBhvr>
                                    </p:animEffect>
                                  </p:childTnLst>
                                </p:cTn>
                              </p:par>
                            </p:childTnLst>
                          </p:cTn>
                        </p:par>
                      </p:childTnLst>
                    </p:cTn>
                  </p:par>
                  <p:par>
                    <p:cTn id="121" fill="hold">
                      <p:stCondLst>
                        <p:cond delay="indefinite"/>
                      </p:stCondLst>
                      <p:childTnLst>
                        <p:par>
                          <p:cTn id="12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fade">
                                      <p:cBhvr>
                                        <p:cTn id="105" dur="400"/>
                                        <p:tgtEl>
                                          <p:spTgt spid="3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400"/>
                                        <p:tgtEl>
                                          <p:spTgt spid="35"/>
                                        </p:tgtEl>
                                      </p:cBhvr>
                                    </p:animEffect>
                                  </p:childTnLst>
                                </p:cTn>
                              </p:par>
                              <p:par>
                                <p:cTn id="109" presetID="10" presetClass="entr" presetSubtype="0" fill="hold"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400"/>
                                        <p:tgtEl>
                                          <p:spTgt spid="36"/>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fade">
                                      <p:cBhvr>
                                        <p:cTn id="114" dur="400"/>
                                        <p:tgtEl>
                                          <p:spTgt spid="3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38"/>
                                        </p:tgtEl>
                                        <p:attrNameLst>
                                          <p:attrName>style.visibility</p:attrName>
                                        </p:attrNameLst>
                                      </p:cBhvr>
                                      <p:to>
                                        <p:strVal val="visible"/>
                                      </p:to>
                                    </p:set>
                                    <p:animEffect transition="in" filter="fade">
                                      <p:cBhvr>
                                        <p:cTn id="117" dur="400"/>
                                        <p:tgtEl>
                                          <p:spTgt spid="3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9"/>
                                        </p:tgtEl>
                                        <p:attrNameLst>
                                          <p:attrName>style.visibility</p:attrName>
                                        </p:attrNameLst>
                                      </p:cBhvr>
                                      <p:to>
                                        <p:strVal val="visible"/>
                                      </p:to>
                                    </p:set>
                                    <p:animEffect transition="in" filter="fade">
                                      <p:cBhvr>
                                        <p:cTn id="120" dur="400"/>
                                        <p:tgtEl>
                                          <p:spTgt spid="39"/>
                                        </p:tgtEl>
                                      </p:cBhvr>
                                    </p:animEffect>
                                  </p:childTnLst>
                                </p:cTn>
                              </p:par>
                            </p:childTnLst>
                          </p:cTn>
                        </p:par>
                      </p:childTnLst>
                    </p:cTn>
                  </p:par>
                  <p:par>
                    <p:cTn id="129" fill="hold">
                      <p:stCondLst>
                        <p:cond delay="indefinite"/>
                      </p:stCondLst>
                      <p:childTnLst>
                        <p:par>
                          <p:cTn id="130"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40"/>
                                        </p:tgtEl>
                                        <p:attrNameLst>
                                          <p:attrName>style.visibility</p:attrName>
                                        </p:attrNameLst>
                                      </p:cBhvr>
                                      <p:to>
                                        <p:strVal val="visible"/>
                                      </p:to>
                                    </p:set>
                                    <p:animEffect transition="in" filter="fade">
                                      <p:cBhvr>
                                        <p:cTn id="125" dur="400"/>
                                        <p:tgtEl>
                                          <p:spTgt spid="40"/>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41"/>
                                        </p:tgtEl>
                                        <p:attrNameLst>
                                          <p:attrName>style.visibility</p:attrName>
                                        </p:attrNameLst>
                                      </p:cBhvr>
                                      <p:to>
                                        <p:strVal val="visible"/>
                                      </p:to>
                                    </p:set>
                                    <p:animEffect transition="in" filter="fade">
                                      <p:cBhvr>
                                        <p:cTn id="128"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5" grpId="0" animBg="1"/>
      <p:bldP spid="26" grpId="0" animBg="1"/>
      <p:bldP spid="27" grpId="0" animBg="1"/>
      <p:bldP spid="28" grpId="0" animBg="1"/>
      <p:bldP spid="29" grpId="0" animBg="1"/>
      <p:bldP spid="31" grpId="0" animBg="1"/>
      <p:bldP spid="32" grpId="0" animBg="1"/>
      <p:bldP spid="33" grpId="0" animBg="1"/>
      <p:bldP spid="34" grpId="0" animBg="1"/>
      <p:bldP spid="35" grpId="0" animBg="1"/>
      <p:bldP spid="37" grpId="0" animBg="1"/>
      <p:bldP spid="38" grpId="0" animBg="1"/>
      <p:bldP spid="39" grpId="0" animBg="1"/>
      <p:bldP spid="40" grpId="0" animBg="1"/>
      <p:bldP spid="4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The Internet is not the World Wide Web</a:t>
            </a:r>
            <a:endParaRPr lang="en-US" sz="3200" dirty="0"/>
          </a:p>
        </p:txBody>
      </p:sp>
      <p:sp>
        <p:nvSpPr>
          <p:cNvPr id="3" name="A1|The Internet"/>
          <p:cNvSpPr/>
          <p:nvPr/>
        </p:nvSpPr>
        <p:spPr>
          <a:xfrm>
            <a:off x="548640" y="1463040"/>
            <a:ext cx="5349240" cy="3246120"/>
          </a:xfrm>
          <a:prstGeom prst="roundRect">
            <a:avLst>
              <a:gd name="adj" fmla="val 3380"/>
            </a:avLst>
          </a:prstGeom>
          <a:solidFill>
            <a:schemeClr val="bg2"/>
          </a:solidFill>
          <a:ln/>
          <a:effectLst>
            <a:outerShdw sx="100000" sy="100000" kx="0" ky="0" algn="bl" rotWithShape="0" blurRad="101600" dist="25400" dir="5400000">
              <a:srgbClr val="0F2A40">
                <a:alpha val="16000"/>
              </a:srgbClr>
            </a:outerShdw>
          </a:effectLst>
        </p:spPr>
      </p:sp>
      <p:sp>
        <p:nvSpPr>
          <p:cNvPr id="4" name="A1|The Internet offset"/>
          <p:cNvSpPr/>
          <p:nvPr/>
        </p:nvSpPr>
        <p:spPr>
          <a:xfrm>
            <a:off x="941832" y="1810512"/>
            <a:ext cx="731520" cy="731520"/>
          </a:xfrm>
          <a:prstGeom prst="roundRect">
            <a:avLst>
              <a:gd name="adj" fmla="val 22000"/>
            </a:avLst>
          </a:prstGeom>
          <a:solidFill>
            <a:schemeClr val="accent1"/>
          </a:solidFill>
          <a:ln/>
        </p:spPr>
      </p:sp>
      <p:sp>
        <p:nvSpPr>
          <p:cNvPr id="5" name="A1|The Internet tile"/>
          <p:cNvSpPr/>
          <p:nvPr/>
        </p:nvSpPr>
        <p:spPr>
          <a:xfrm>
            <a:off x="868680" y="1737360"/>
            <a:ext cx="731520" cy="731520"/>
          </a:xfrm>
          <a:prstGeom prst="roundRect">
            <a:avLst>
              <a:gd name="adj" fmla="val 22000"/>
            </a:avLst>
          </a:prstGeom>
          <a:solidFill>
            <a:schemeClr val="tx2"/>
          </a:solidFill>
          <a:ln/>
        </p:spPr>
      </p:sp>
      <p:pic>
        <p:nvPicPr>
          <p:cNvPr id="6" name="A1|addImage" descr="The Internet">    </p:cNvPr>
          <p:cNvPicPr>
            <a:picLocks noChangeAspect="1"/>
          </p:cNvPicPr>
          <p:nvPr/>
        </p:nvPicPr>
        <p:blipFill>
          <a:blip r:embed="rId1"/>
          <a:stretch>
            <a:fillRect/>
          </a:stretch>
        </p:blipFill>
        <p:spPr>
          <a:xfrm>
            <a:off x="1029614" y="1898294"/>
            <a:ext cx="409651" cy="409651"/>
          </a:xfrm>
          <a:prstGeom prst="rect">
            <a:avLst/>
          </a:prstGeom>
        </p:spPr>
      </p:pic>
      <p:sp>
        <p:nvSpPr>
          <p:cNvPr id="7" name="A1|addText"/>
          <p:cNvSpPr txBox="1"/>
          <p:nvPr/>
        </p:nvSpPr>
        <p:spPr>
          <a:xfrm>
            <a:off x="1874520" y="1783080"/>
            <a:ext cx="3749040" cy="457200"/>
          </a:xfrm>
          <a:prstGeom prst="rect">
            <a:avLst/>
          </a:prstGeom>
          <a:noFill/>
          <a:ln/>
        </p:spPr>
        <p:txBody>
          <a:bodyPr wrap="square" lIns="0" tIns="0" rIns="0" bIns="0" rtlCol="0" anchor="t"/>
          <a:lstStyle/>
          <a:p>
            <a:pPr indent="0" marL="0">
              <a:buNone/>
            </a:pPr>
            <a:r>
              <a:rPr lang="en-US" sz="2200" b="1" dirty="0">
                <a:solidFill>
                  <a:schemeClr val="tx2"/>
                </a:solidFill>
              </a:rPr>
              <a:t>The Internet</a:t>
            </a:r>
            <a:endParaRPr lang="en-US" sz="2200" dirty="0"/>
          </a:p>
        </p:txBody>
      </p:sp>
      <p:sp>
        <p:nvSpPr>
          <p:cNvPr id="8" name="A1|addText"/>
          <p:cNvSpPr txBox="1"/>
          <p:nvPr/>
        </p:nvSpPr>
        <p:spPr>
          <a:xfrm>
            <a:off x="868680" y="2697480"/>
            <a:ext cx="4754880" cy="777240"/>
          </a:xfrm>
          <a:prstGeom prst="rect">
            <a:avLst/>
          </a:prstGeom>
          <a:noFill/>
          <a:ln/>
        </p:spPr>
        <p:txBody>
          <a:bodyPr wrap="square" lIns="0" tIns="0" rIns="0" bIns="0" rtlCol="0" anchor="t"/>
          <a:lstStyle/>
          <a:p>
            <a:pPr indent="0" marL="0">
              <a:buNone/>
            </a:pPr>
            <a:r>
              <a:rPr lang="en-US" sz="1600" dirty="0">
                <a:solidFill>
                  <a:schemeClr val="tx1"/>
                </a:solidFill>
              </a:rPr>
              <a:t>The physical network of connected computers and cables that carries data around the world.</a:t>
            </a:r>
            <a:endParaRPr lang="en-US" sz="1600" dirty="0"/>
          </a:p>
        </p:txBody>
      </p:sp>
      <p:sp>
        <p:nvSpPr>
          <p:cNvPr id="9" name="A1|addText"/>
          <p:cNvSpPr txBox="1"/>
          <p:nvPr/>
        </p:nvSpPr>
        <p:spPr>
          <a:xfrm>
            <a:off x="868680" y="3520440"/>
            <a:ext cx="4754880" cy="109728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chemeClr val="tx2"/>
                </a:solidFill>
              </a:rPr>
              <a:t>Email and messaging</a:t>
            </a:r>
            <a:endParaRPr lang="en-US" sz="1700" dirty="0"/>
          </a:p>
          <a:p>
            <a:pPr marL="228600" indent="-228600">
              <a:spcAft>
                <a:spcPts val="600"/>
              </a:spcAft>
              <a:buSzPct val="100000"/>
              <a:buChar char="•"/>
            </a:pPr>
            <a:r>
              <a:rPr lang="en-US" sz="1700" dirty="0">
                <a:solidFill>
                  <a:schemeClr val="tx2"/>
                </a:solidFill>
              </a:rPr>
              <a:t>Video calls</a:t>
            </a:r>
            <a:endParaRPr lang="en-US" sz="1700" dirty="0"/>
          </a:p>
          <a:p>
            <a:pPr marL="228600" indent="-228600">
              <a:spcAft>
                <a:spcPts val="600"/>
              </a:spcAft>
              <a:buSzPct val="100000"/>
              <a:buChar char="•"/>
            </a:pPr>
            <a:r>
              <a:rPr lang="en-US" sz="1700" dirty="0">
                <a:solidFill>
                  <a:schemeClr val="tx2"/>
                </a:solidFill>
              </a:rPr>
              <a:t>Sending CAD files to a factory</a:t>
            </a:r>
            <a:endParaRPr lang="en-US" sz="1700" dirty="0"/>
          </a:p>
        </p:txBody>
      </p:sp>
      <p:sp>
        <p:nvSpPr>
          <p:cNvPr id="10" name="A2|The World Wide Web"/>
          <p:cNvSpPr/>
          <p:nvPr/>
        </p:nvSpPr>
        <p:spPr>
          <a:xfrm>
            <a:off x="6172200" y="1463040"/>
            <a:ext cx="5349240" cy="3246120"/>
          </a:xfrm>
          <a:prstGeom prst="roundRect">
            <a:avLst>
              <a:gd name="adj" fmla="val 3380"/>
            </a:avLst>
          </a:prstGeom>
          <a:solidFill>
            <a:schemeClr val="bg2"/>
          </a:solidFill>
          <a:ln/>
          <a:effectLst>
            <a:outerShdw sx="100000" sy="100000" kx="0" ky="0" algn="bl" rotWithShape="0" blurRad="101600" dist="25400" dir="5400000">
              <a:srgbClr val="0F2A40">
                <a:alpha val="16000"/>
              </a:srgbClr>
            </a:outerShdw>
          </a:effectLst>
        </p:spPr>
      </p:sp>
      <p:sp>
        <p:nvSpPr>
          <p:cNvPr id="11" name="A2|The World Wide Web offset"/>
          <p:cNvSpPr/>
          <p:nvPr/>
        </p:nvSpPr>
        <p:spPr>
          <a:xfrm>
            <a:off x="6565392" y="1810512"/>
            <a:ext cx="731520" cy="731520"/>
          </a:xfrm>
          <a:prstGeom prst="roundRect">
            <a:avLst>
              <a:gd name="adj" fmla="val 22000"/>
            </a:avLst>
          </a:prstGeom>
          <a:solidFill>
            <a:schemeClr val="accent1"/>
          </a:solidFill>
          <a:ln/>
        </p:spPr>
      </p:sp>
      <p:sp>
        <p:nvSpPr>
          <p:cNvPr id="12" name="A2|The World Wide Web tile"/>
          <p:cNvSpPr/>
          <p:nvPr/>
        </p:nvSpPr>
        <p:spPr>
          <a:xfrm>
            <a:off x="6492240" y="1737360"/>
            <a:ext cx="731520" cy="731520"/>
          </a:xfrm>
          <a:prstGeom prst="roundRect">
            <a:avLst>
              <a:gd name="adj" fmla="val 22000"/>
            </a:avLst>
          </a:prstGeom>
          <a:solidFill>
            <a:schemeClr val="tx2"/>
          </a:solidFill>
          <a:ln/>
        </p:spPr>
      </p:sp>
      <p:pic>
        <p:nvPicPr>
          <p:cNvPr id="13" name="A2|addImage" descr="The World Wide Web">    </p:cNvPr>
          <p:cNvPicPr>
            <a:picLocks noChangeAspect="1"/>
          </p:cNvPicPr>
          <p:nvPr/>
        </p:nvPicPr>
        <p:blipFill>
          <a:blip r:embed="rId2"/>
          <a:stretch>
            <a:fillRect/>
          </a:stretch>
        </p:blipFill>
        <p:spPr>
          <a:xfrm>
            <a:off x="6653174" y="1898294"/>
            <a:ext cx="409651" cy="409651"/>
          </a:xfrm>
          <a:prstGeom prst="rect">
            <a:avLst/>
          </a:prstGeom>
        </p:spPr>
      </p:pic>
      <p:sp>
        <p:nvSpPr>
          <p:cNvPr id="14" name="A2|addText"/>
          <p:cNvSpPr txBox="1"/>
          <p:nvPr/>
        </p:nvSpPr>
        <p:spPr>
          <a:xfrm>
            <a:off x="7498080" y="1783080"/>
            <a:ext cx="3749040" cy="457200"/>
          </a:xfrm>
          <a:prstGeom prst="rect">
            <a:avLst/>
          </a:prstGeom>
          <a:noFill/>
          <a:ln/>
        </p:spPr>
        <p:txBody>
          <a:bodyPr wrap="square" lIns="0" tIns="0" rIns="0" bIns="0" rtlCol="0" anchor="t"/>
          <a:lstStyle/>
          <a:p>
            <a:pPr indent="0" marL="0">
              <a:buNone/>
            </a:pPr>
            <a:r>
              <a:rPr lang="en-US" sz="2200" b="1" dirty="0">
                <a:solidFill>
                  <a:schemeClr val="tx2"/>
                </a:solidFill>
              </a:rPr>
              <a:t>The World Wide Web</a:t>
            </a:r>
            <a:endParaRPr lang="en-US" sz="2200" dirty="0"/>
          </a:p>
        </p:txBody>
      </p:sp>
      <p:sp>
        <p:nvSpPr>
          <p:cNvPr id="15" name="A2|addText"/>
          <p:cNvSpPr txBox="1"/>
          <p:nvPr/>
        </p:nvSpPr>
        <p:spPr>
          <a:xfrm>
            <a:off x="6492240" y="2697480"/>
            <a:ext cx="4754880" cy="777240"/>
          </a:xfrm>
          <a:prstGeom prst="rect">
            <a:avLst/>
          </a:prstGeom>
          <a:noFill/>
          <a:ln/>
        </p:spPr>
        <p:txBody>
          <a:bodyPr wrap="square" lIns="0" tIns="0" rIns="0" bIns="0" rtlCol="0" anchor="t"/>
          <a:lstStyle/>
          <a:p>
            <a:pPr indent="0" marL="0">
              <a:buNone/>
            </a:pPr>
            <a:r>
              <a:rPr lang="en-US" sz="1600" dirty="0">
                <a:solidFill>
                  <a:schemeClr val="tx1"/>
                </a:solidFill>
              </a:rPr>
              <a:t>The collection of web pages and sites that we access using the Internet.</a:t>
            </a:r>
            <a:endParaRPr lang="en-US" sz="1600" dirty="0"/>
          </a:p>
        </p:txBody>
      </p:sp>
      <p:sp>
        <p:nvSpPr>
          <p:cNvPr id="16" name="A2|addText"/>
          <p:cNvSpPr txBox="1"/>
          <p:nvPr/>
        </p:nvSpPr>
        <p:spPr>
          <a:xfrm>
            <a:off x="6492240" y="3520440"/>
            <a:ext cx="4754880" cy="109728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chemeClr val="tx2"/>
                </a:solidFill>
              </a:rPr>
              <a:t>Online shops</a:t>
            </a:r>
            <a:endParaRPr lang="en-US" sz="1700" dirty="0"/>
          </a:p>
          <a:p>
            <a:pPr marL="228600" indent="-228600">
              <a:spcAft>
                <a:spcPts val="600"/>
              </a:spcAft>
              <a:buSzPct val="100000"/>
              <a:buChar char="•"/>
            </a:pPr>
            <a:r>
              <a:rPr lang="en-US" sz="1700" dirty="0">
                <a:solidFill>
                  <a:schemeClr val="tx2"/>
                </a:solidFill>
              </a:rPr>
              <a:t>Crowdfunding pages</a:t>
            </a:r>
            <a:endParaRPr lang="en-US" sz="1700" dirty="0"/>
          </a:p>
          <a:p>
            <a:pPr marL="228600" indent="-228600">
              <a:spcAft>
                <a:spcPts val="600"/>
              </a:spcAft>
              <a:buSzPct val="100000"/>
              <a:buChar char="•"/>
            </a:pPr>
            <a:r>
              <a:rPr lang="en-US" sz="1700" dirty="0">
                <a:solidFill>
                  <a:schemeClr val="tx2"/>
                </a:solidFill>
              </a:rPr>
              <a:t>Supplier catalogues</a:t>
            </a:r>
            <a:endParaRPr lang="en-US" sz="1700" dirty="0"/>
          </a:p>
        </p:txBody>
      </p:sp>
      <p:sp>
        <p:nvSpPr>
          <p:cNvPr id="17" name="A3|Global village"/>
          <p:cNvSpPr/>
          <p:nvPr/>
        </p:nvSpPr>
        <p:spPr>
          <a:xfrm>
            <a:off x="548640" y="4983480"/>
            <a:ext cx="11109960" cy="1097280"/>
          </a:xfrm>
          <a:prstGeom prst="roundRect">
            <a:avLst>
              <a:gd name="adj" fmla="val 10000"/>
            </a:avLst>
          </a:prstGeom>
          <a:solidFill>
            <a:schemeClr val="tx2"/>
          </a:solidFill>
          <a:ln/>
          <a:effectLst>
            <a:outerShdw sx="100000" sy="100000" kx="0" ky="0" algn="bl" rotWithShape="0" blurRad="101600" dist="25400" dir="5400000">
              <a:srgbClr val="0F2A40">
                <a:alpha val="16000"/>
              </a:srgbClr>
            </a:outerShdw>
          </a:effectLst>
        </p:spPr>
      </p:sp>
      <p:sp>
        <p:nvSpPr>
          <p:cNvPr id="18" name="A3|addText"/>
          <p:cNvSpPr txBox="1"/>
          <p:nvPr/>
        </p:nvSpPr>
        <p:spPr>
          <a:xfrm>
            <a:off x="822960" y="5120640"/>
            <a:ext cx="10607040" cy="822960"/>
          </a:xfrm>
          <a:prstGeom prst="rect">
            <a:avLst/>
          </a:prstGeom>
          <a:noFill/>
          <a:ln/>
        </p:spPr>
        <p:txBody>
          <a:bodyPr wrap="square" lIns="0" tIns="0" rIns="0" bIns="0" rtlCol="0" anchor="ctr"/>
          <a:lstStyle/>
          <a:p>
            <a:pPr indent="0" marL="0">
              <a:buNone/>
            </a:pPr>
            <a:r>
              <a:rPr lang="en-US" sz="1700" b="1" dirty="0">
                <a:solidFill>
                  <a:schemeClr val="accent1"/>
                </a:solidFill>
              </a:rPr>
              <a:t>The “global village”   </a:t>
            </a:r>
            <a:pPr indent="0" marL="0">
              <a:buNone/>
            </a:pPr>
            <a:r>
              <a:rPr lang="en-US" sz="1700" dirty="0">
                <a:solidFill>
                  <a:schemeClr val="bg1"/>
                </a:solidFill>
              </a:rPr>
              <a:t>Together they make it easy to find materials, parts, designers and workers anywhere in the world, and to sell to customers anywhere.</a:t>
            </a:r>
            <a:endParaRPr lang="en-US" sz="17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4" fill="hold">
                      <p:stCondLst>
                        <p:cond delay="indefinite"/>
                      </p:stCondLst>
                      <p:childTnLst>
                        <p:par>
                          <p:cTn id="25"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p:tgtEl>
                                          <p:spTgt spid="9"/>
                                        </p:tgtEl>
                                      </p:cBhvr>
                                    </p:animEffect>
                                  </p:childTnLst>
                                </p:cTn>
                              </p:par>
                            </p:childTnLst>
                          </p:cTn>
                        </p:par>
                      </p:childTnLst>
                    </p:cTn>
                  </p:par>
                  <p:par>
                    <p:cTn id="47" fill="hold">
                      <p:stCondLst>
                        <p:cond delay="indefinite"/>
                      </p:stCondLst>
                      <p:childTnLst>
                        <p:par>
                          <p:cTn id="48"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4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400"/>
                                        <p:tgtEl>
                                          <p:spTgt spid="12"/>
                                        </p:tgtEl>
                                      </p:cBhvr>
                                    </p:animEffect>
                                  </p:childTnLst>
                                </p:cTn>
                              </p:par>
                              <p:par>
                                <p:cTn id="35" presetID="10"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4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400"/>
                                        <p:tgtEl>
                                          <p:spTgt spid="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400"/>
                                        <p:tgtEl>
                                          <p:spTgt spid="16"/>
                                        </p:tgtEl>
                                      </p:cBhvr>
                                    </p:animEffect>
                                  </p:childTnLst>
                                </p:cTn>
                              </p:par>
                            </p:childTnLst>
                          </p:cTn>
                        </p:par>
                      </p:childTnLst>
                    </p:cTn>
                  </p:par>
                  <p:par>
                    <p:cTn id="55" fill="hold">
                      <p:stCondLst>
                        <p:cond delay="indefinite"/>
                      </p:stCondLst>
                      <p:childTnLst>
                        <p:par>
                          <p:cTn id="56"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4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P spid="12" grpId="0" animBg="1"/>
      <p:bldP spid="14" grpId="0" animBg="1"/>
      <p:bldP spid="15" grpId="0" animBg="1"/>
      <p:bldP spid="16"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New tools are faster, safer and more accurate</a:t>
            </a:r>
            <a:endParaRPr lang="en-US" sz="3200" dirty="0"/>
          </a:p>
        </p:txBody>
      </p:sp>
      <p:sp>
        <p:nvSpPr>
          <p:cNvPr id="3" name="A1|Digitisation offset"/>
          <p:cNvSpPr/>
          <p:nvPr/>
        </p:nvSpPr>
        <p:spPr>
          <a:xfrm>
            <a:off x="667512" y="1536192"/>
            <a:ext cx="731520" cy="731520"/>
          </a:xfrm>
          <a:prstGeom prst="roundRect">
            <a:avLst>
              <a:gd name="adj" fmla="val 22000"/>
            </a:avLst>
          </a:prstGeom>
          <a:solidFill>
            <a:schemeClr val="accent1"/>
          </a:solidFill>
          <a:ln/>
        </p:spPr>
      </p:sp>
      <p:sp>
        <p:nvSpPr>
          <p:cNvPr id="4" name="A1|Digitisation tile"/>
          <p:cNvSpPr/>
          <p:nvPr/>
        </p:nvSpPr>
        <p:spPr>
          <a:xfrm>
            <a:off x="594360" y="1463040"/>
            <a:ext cx="731520" cy="731520"/>
          </a:xfrm>
          <a:prstGeom prst="roundRect">
            <a:avLst>
              <a:gd name="adj" fmla="val 22000"/>
            </a:avLst>
          </a:prstGeom>
          <a:solidFill>
            <a:schemeClr val="tx2"/>
          </a:solidFill>
          <a:ln/>
        </p:spPr>
      </p:sp>
      <p:pic>
        <p:nvPicPr>
          <p:cNvPr id="5" name="A1|addImage" descr="Digitisation">    </p:cNvPr>
          <p:cNvPicPr>
            <a:picLocks noChangeAspect="1"/>
          </p:cNvPicPr>
          <p:nvPr/>
        </p:nvPicPr>
        <p:blipFill>
          <a:blip r:embed="rId1"/>
          <a:stretch>
            <a:fillRect/>
          </a:stretch>
        </p:blipFill>
        <p:spPr>
          <a:xfrm>
            <a:off x="755294" y="1623974"/>
            <a:ext cx="409651" cy="409651"/>
          </a:xfrm>
          <a:prstGeom prst="rect">
            <a:avLst/>
          </a:prstGeom>
        </p:spPr>
      </p:pic>
      <p:sp>
        <p:nvSpPr>
          <p:cNvPr id="6" name="A1|addText"/>
          <p:cNvSpPr txBox="1"/>
          <p:nvPr/>
        </p:nvSpPr>
        <p:spPr>
          <a:xfrm>
            <a:off x="1600200" y="1444752"/>
            <a:ext cx="4754880" cy="384048"/>
          </a:xfrm>
          <a:prstGeom prst="rect">
            <a:avLst/>
          </a:prstGeom>
          <a:noFill/>
          <a:ln/>
        </p:spPr>
        <p:txBody>
          <a:bodyPr wrap="square" lIns="0" tIns="0" rIns="0" bIns="0" rtlCol="0" anchor="t"/>
          <a:lstStyle/>
          <a:p>
            <a:pPr indent="0" marL="0">
              <a:buNone/>
            </a:pPr>
            <a:r>
              <a:rPr lang="en-US" sz="1900" b="1" dirty="0">
                <a:solidFill>
                  <a:schemeClr val="tx2"/>
                </a:solidFill>
              </a:rPr>
              <a:t>Digitisation</a:t>
            </a:r>
            <a:endParaRPr lang="en-US" sz="1900" dirty="0"/>
          </a:p>
        </p:txBody>
      </p:sp>
      <p:sp>
        <p:nvSpPr>
          <p:cNvPr id="7" name="A1|addText"/>
          <p:cNvSpPr txBox="1"/>
          <p:nvPr/>
        </p:nvSpPr>
        <p:spPr>
          <a:xfrm>
            <a:off x="1600200" y="1847088"/>
            <a:ext cx="4754880" cy="640080"/>
          </a:xfrm>
          <a:prstGeom prst="rect">
            <a:avLst/>
          </a:prstGeom>
          <a:noFill/>
          <a:ln/>
        </p:spPr>
        <p:txBody>
          <a:bodyPr wrap="square" lIns="0" tIns="0" rIns="0" bIns="0" rtlCol="0" anchor="t"/>
          <a:lstStyle/>
          <a:p>
            <a:pPr indent="0" marL="0">
              <a:buNone/>
            </a:pPr>
            <a:r>
              <a:rPr lang="en-US" sz="1700" dirty="0">
                <a:solidFill>
                  <a:schemeClr val="tx1"/>
                </a:solidFill>
              </a:rPr>
              <a:t>Machines controlled by computers: CAD/CAM, CNC, laser cutters</a:t>
            </a:r>
            <a:endParaRPr lang="en-US" sz="1700" dirty="0"/>
          </a:p>
        </p:txBody>
      </p:sp>
      <p:sp>
        <p:nvSpPr>
          <p:cNvPr id="8" name="A1|Networking offset"/>
          <p:cNvSpPr/>
          <p:nvPr/>
        </p:nvSpPr>
        <p:spPr>
          <a:xfrm>
            <a:off x="667512" y="2816352"/>
            <a:ext cx="731520" cy="731520"/>
          </a:xfrm>
          <a:prstGeom prst="roundRect">
            <a:avLst>
              <a:gd name="adj" fmla="val 22000"/>
            </a:avLst>
          </a:prstGeom>
          <a:solidFill>
            <a:schemeClr val="accent1"/>
          </a:solidFill>
          <a:ln/>
        </p:spPr>
      </p:sp>
      <p:sp>
        <p:nvSpPr>
          <p:cNvPr id="9" name="A1|Networking tile"/>
          <p:cNvSpPr/>
          <p:nvPr/>
        </p:nvSpPr>
        <p:spPr>
          <a:xfrm>
            <a:off x="594360" y="2743200"/>
            <a:ext cx="731520" cy="731520"/>
          </a:xfrm>
          <a:prstGeom prst="roundRect">
            <a:avLst>
              <a:gd name="adj" fmla="val 22000"/>
            </a:avLst>
          </a:prstGeom>
          <a:solidFill>
            <a:schemeClr val="tx2"/>
          </a:solidFill>
          <a:ln/>
        </p:spPr>
      </p:sp>
      <p:pic>
        <p:nvPicPr>
          <p:cNvPr id="10" name="A1|addImage" descr="Networking">    </p:cNvPr>
          <p:cNvPicPr>
            <a:picLocks noChangeAspect="1"/>
          </p:cNvPicPr>
          <p:nvPr/>
        </p:nvPicPr>
        <p:blipFill>
          <a:blip r:embed="rId2"/>
          <a:stretch>
            <a:fillRect/>
          </a:stretch>
        </p:blipFill>
        <p:spPr>
          <a:xfrm>
            <a:off x="755294" y="2904134"/>
            <a:ext cx="409651" cy="409651"/>
          </a:xfrm>
          <a:prstGeom prst="rect">
            <a:avLst/>
          </a:prstGeom>
        </p:spPr>
      </p:pic>
      <p:sp>
        <p:nvSpPr>
          <p:cNvPr id="11" name="A1|addText"/>
          <p:cNvSpPr txBox="1"/>
          <p:nvPr/>
        </p:nvSpPr>
        <p:spPr>
          <a:xfrm>
            <a:off x="1600200" y="2724912"/>
            <a:ext cx="4754880" cy="384048"/>
          </a:xfrm>
          <a:prstGeom prst="rect">
            <a:avLst/>
          </a:prstGeom>
          <a:noFill/>
          <a:ln/>
        </p:spPr>
        <p:txBody>
          <a:bodyPr wrap="square" lIns="0" tIns="0" rIns="0" bIns="0" rtlCol="0" anchor="t"/>
          <a:lstStyle/>
          <a:p>
            <a:pPr indent="0" marL="0">
              <a:buNone/>
            </a:pPr>
            <a:r>
              <a:rPr lang="en-US" sz="1900" b="1" dirty="0">
                <a:solidFill>
                  <a:schemeClr val="tx2"/>
                </a:solidFill>
              </a:rPr>
              <a:t>Networking</a:t>
            </a:r>
            <a:endParaRPr lang="en-US" sz="1900" dirty="0"/>
          </a:p>
        </p:txBody>
      </p:sp>
      <p:sp>
        <p:nvSpPr>
          <p:cNvPr id="12" name="A1|addText"/>
          <p:cNvSpPr txBox="1"/>
          <p:nvPr/>
        </p:nvSpPr>
        <p:spPr>
          <a:xfrm>
            <a:off x="1600200" y="3127248"/>
            <a:ext cx="4754880" cy="640080"/>
          </a:xfrm>
          <a:prstGeom prst="rect">
            <a:avLst/>
          </a:prstGeom>
          <a:noFill/>
          <a:ln/>
        </p:spPr>
        <p:txBody>
          <a:bodyPr wrap="square" lIns="0" tIns="0" rIns="0" bIns="0" rtlCol="0" anchor="t"/>
          <a:lstStyle/>
          <a:p>
            <a:pPr indent="0" marL="0">
              <a:buNone/>
            </a:pPr>
            <a:r>
              <a:rPr lang="en-US" sz="1700" dirty="0">
                <a:solidFill>
                  <a:schemeClr val="tx1"/>
                </a:solidFill>
              </a:rPr>
              <a:t>Machines and stock systems share data automatically</a:t>
            </a:r>
            <a:endParaRPr lang="en-US" sz="1700" dirty="0"/>
          </a:p>
        </p:txBody>
      </p:sp>
      <p:sp>
        <p:nvSpPr>
          <p:cNvPr id="13" name="A1|New materials offset"/>
          <p:cNvSpPr/>
          <p:nvPr/>
        </p:nvSpPr>
        <p:spPr>
          <a:xfrm>
            <a:off x="667512" y="4096512"/>
            <a:ext cx="731520" cy="731520"/>
          </a:xfrm>
          <a:prstGeom prst="roundRect">
            <a:avLst>
              <a:gd name="adj" fmla="val 22000"/>
            </a:avLst>
          </a:prstGeom>
          <a:solidFill>
            <a:schemeClr val="accent1"/>
          </a:solidFill>
          <a:ln/>
        </p:spPr>
      </p:sp>
      <p:sp>
        <p:nvSpPr>
          <p:cNvPr id="14" name="A1|New materials tile"/>
          <p:cNvSpPr/>
          <p:nvPr/>
        </p:nvSpPr>
        <p:spPr>
          <a:xfrm>
            <a:off x="594360" y="4023360"/>
            <a:ext cx="731520" cy="731520"/>
          </a:xfrm>
          <a:prstGeom prst="roundRect">
            <a:avLst>
              <a:gd name="adj" fmla="val 22000"/>
            </a:avLst>
          </a:prstGeom>
          <a:solidFill>
            <a:schemeClr val="tx2"/>
          </a:solidFill>
          <a:ln/>
        </p:spPr>
      </p:sp>
      <p:pic>
        <p:nvPicPr>
          <p:cNvPr id="15" name="A1|addImage" descr="New materials">    </p:cNvPr>
          <p:cNvPicPr>
            <a:picLocks noChangeAspect="1"/>
          </p:cNvPicPr>
          <p:nvPr/>
        </p:nvPicPr>
        <p:blipFill>
          <a:blip r:embed="rId3"/>
          <a:stretch>
            <a:fillRect/>
          </a:stretch>
        </p:blipFill>
        <p:spPr>
          <a:xfrm>
            <a:off x="755294" y="4184294"/>
            <a:ext cx="409651" cy="409651"/>
          </a:xfrm>
          <a:prstGeom prst="rect">
            <a:avLst/>
          </a:prstGeom>
        </p:spPr>
      </p:pic>
      <p:sp>
        <p:nvSpPr>
          <p:cNvPr id="16" name="A1|addText"/>
          <p:cNvSpPr txBox="1"/>
          <p:nvPr/>
        </p:nvSpPr>
        <p:spPr>
          <a:xfrm>
            <a:off x="1600200" y="4005072"/>
            <a:ext cx="4754880" cy="384048"/>
          </a:xfrm>
          <a:prstGeom prst="rect">
            <a:avLst/>
          </a:prstGeom>
          <a:noFill/>
          <a:ln/>
        </p:spPr>
        <p:txBody>
          <a:bodyPr wrap="square" lIns="0" tIns="0" rIns="0" bIns="0" rtlCol="0" anchor="t"/>
          <a:lstStyle/>
          <a:p>
            <a:pPr indent="0" marL="0">
              <a:buNone/>
            </a:pPr>
            <a:r>
              <a:rPr lang="en-US" sz="1900" b="1" dirty="0">
                <a:solidFill>
                  <a:schemeClr val="tx2"/>
                </a:solidFill>
              </a:rPr>
              <a:t>New materials</a:t>
            </a:r>
            <a:endParaRPr lang="en-US" sz="1900" dirty="0"/>
          </a:p>
        </p:txBody>
      </p:sp>
      <p:sp>
        <p:nvSpPr>
          <p:cNvPr id="17" name="A1|addText"/>
          <p:cNvSpPr txBox="1"/>
          <p:nvPr/>
        </p:nvSpPr>
        <p:spPr>
          <a:xfrm>
            <a:off x="1600200" y="4407408"/>
            <a:ext cx="4754880" cy="640080"/>
          </a:xfrm>
          <a:prstGeom prst="rect">
            <a:avLst/>
          </a:prstGeom>
          <a:noFill/>
          <a:ln/>
        </p:spPr>
        <p:txBody>
          <a:bodyPr wrap="square" lIns="0" tIns="0" rIns="0" bIns="0" rtlCol="0" anchor="t"/>
          <a:lstStyle/>
          <a:p>
            <a:pPr indent="0" marL="0">
              <a:buNone/>
            </a:pPr>
            <a:r>
              <a:rPr lang="en-US" sz="1700" dirty="0">
                <a:solidFill>
                  <a:schemeClr val="tx1"/>
                </a:solidFill>
              </a:rPr>
              <a:t>Tougher, lighter, more flexible or more conductive parts</a:t>
            </a:r>
            <a:endParaRPr lang="en-US" sz="1700" dirty="0"/>
          </a:p>
        </p:txBody>
      </p:sp>
      <p:sp>
        <p:nvSpPr>
          <p:cNvPr id="18" name="A2|addText"/>
          <p:cNvSpPr txBox="1"/>
          <p:nvPr/>
        </p:nvSpPr>
        <p:spPr>
          <a:xfrm>
            <a:off x="6812280" y="1417320"/>
            <a:ext cx="4846320" cy="411480"/>
          </a:xfrm>
          <a:prstGeom prst="rect">
            <a:avLst/>
          </a:prstGeom>
          <a:noFill/>
          <a:ln/>
        </p:spPr>
        <p:txBody>
          <a:bodyPr wrap="square" lIns="0" tIns="0" rIns="0" bIns="0" rtlCol="0" anchor="t"/>
          <a:lstStyle/>
          <a:p>
            <a:pPr indent="0" marL="0">
              <a:buNone/>
            </a:pPr>
            <a:r>
              <a:rPr lang="en-US" sz="1900" b="1" dirty="0">
                <a:solidFill>
                  <a:schemeClr val="tx2"/>
                </a:solidFill>
              </a:rPr>
              <a:t>So work becomes…</a:t>
            </a:r>
            <a:endParaRPr lang="en-US" sz="1900" dirty="0"/>
          </a:p>
        </p:txBody>
      </p:sp>
      <p:sp>
        <p:nvSpPr>
          <p:cNvPr id="19" name="A2|addShape"/>
          <p:cNvSpPr/>
          <p:nvPr/>
        </p:nvSpPr>
        <p:spPr>
          <a:xfrm>
            <a:off x="6812280" y="1965960"/>
            <a:ext cx="2286000" cy="502920"/>
          </a:xfrm>
          <a:prstGeom prst="roundRect">
            <a:avLst>
              <a:gd name="adj" fmla="val 49091"/>
            </a:avLst>
          </a:prstGeom>
          <a:solidFill>
            <a:schemeClr val="bg2"/>
          </a:solidFill>
          <a:ln w="15875">
            <a:solidFill>
              <a:schemeClr val="accent2"/>
            </a:solidFill>
            <a:prstDash val="solid"/>
          </a:ln>
        </p:spPr>
      </p:sp>
      <p:sp>
        <p:nvSpPr>
          <p:cNvPr id="20" name="A2|addText"/>
          <p:cNvSpPr txBox="1"/>
          <p:nvPr/>
        </p:nvSpPr>
        <p:spPr>
          <a:xfrm>
            <a:off x="6812280" y="1965960"/>
            <a:ext cx="2286000" cy="502920"/>
          </a:xfrm>
          <a:prstGeom prst="rect">
            <a:avLst/>
          </a:prstGeom>
          <a:noFill/>
          <a:ln/>
        </p:spPr>
        <p:txBody>
          <a:bodyPr wrap="square" lIns="0" tIns="0" rIns="0" bIns="0" rtlCol="0" anchor="ctr"/>
          <a:lstStyle/>
          <a:p>
            <a:pPr algn="ctr" indent="0" marL="0">
              <a:buNone/>
            </a:pPr>
            <a:r>
              <a:rPr lang="en-US" sz="1700" b="1" dirty="0">
                <a:solidFill>
                  <a:schemeClr val="tx2"/>
                </a:solidFill>
              </a:rPr>
              <a:t>More accurate</a:t>
            </a:r>
            <a:endParaRPr lang="en-US" sz="1700" dirty="0"/>
          </a:p>
        </p:txBody>
      </p:sp>
      <p:sp>
        <p:nvSpPr>
          <p:cNvPr id="21" name="A2|addShape"/>
          <p:cNvSpPr/>
          <p:nvPr/>
        </p:nvSpPr>
        <p:spPr>
          <a:xfrm>
            <a:off x="9281160" y="1965960"/>
            <a:ext cx="2286000" cy="502920"/>
          </a:xfrm>
          <a:prstGeom prst="roundRect">
            <a:avLst>
              <a:gd name="adj" fmla="val 49091"/>
            </a:avLst>
          </a:prstGeom>
          <a:solidFill>
            <a:schemeClr val="bg2"/>
          </a:solidFill>
          <a:ln w="15875">
            <a:solidFill>
              <a:schemeClr val="accent2"/>
            </a:solidFill>
            <a:prstDash val="solid"/>
          </a:ln>
        </p:spPr>
      </p:sp>
      <p:sp>
        <p:nvSpPr>
          <p:cNvPr id="22" name="A2|addText"/>
          <p:cNvSpPr txBox="1"/>
          <p:nvPr/>
        </p:nvSpPr>
        <p:spPr>
          <a:xfrm>
            <a:off x="9281160" y="1965960"/>
            <a:ext cx="2286000" cy="502920"/>
          </a:xfrm>
          <a:prstGeom prst="rect">
            <a:avLst/>
          </a:prstGeom>
          <a:noFill/>
          <a:ln/>
        </p:spPr>
        <p:txBody>
          <a:bodyPr wrap="square" lIns="0" tIns="0" rIns="0" bIns="0" rtlCol="0" anchor="ctr"/>
          <a:lstStyle/>
          <a:p>
            <a:pPr algn="ctr" indent="0" marL="0">
              <a:buNone/>
            </a:pPr>
            <a:r>
              <a:rPr lang="en-US" sz="1700" b="1" dirty="0">
                <a:solidFill>
                  <a:schemeClr val="tx2"/>
                </a:solidFill>
              </a:rPr>
              <a:t>Faster</a:t>
            </a:r>
            <a:endParaRPr lang="en-US" sz="1700" dirty="0"/>
          </a:p>
        </p:txBody>
      </p:sp>
      <p:sp>
        <p:nvSpPr>
          <p:cNvPr id="23" name="A2|addShape"/>
          <p:cNvSpPr/>
          <p:nvPr/>
        </p:nvSpPr>
        <p:spPr>
          <a:xfrm>
            <a:off x="6812280" y="2651760"/>
            <a:ext cx="2286000" cy="502920"/>
          </a:xfrm>
          <a:prstGeom prst="roundRect">
            <a:avLst>
              <a:gd name="adj" fmla="val 49091"/>
            </a:avLst>
          </a:prstGeom>
          <a:solidFill>
            <a:schemeClr val="bg2"/>
          </a:solidFill>
          <a:ln w="15875">
            <a:solidFill>
              <a:schemeClr val="accent2"/>
            </a:solidFill>
            <a:prstDash val="solid"/>
          </a:ln>
        </p:spPr>
      </p:sp>
      <p:sp>
        <p:nvSpPr>
          <p:cNvPr id="24" name="A2|addText"/>
          <p:cNvSpPr txBox="1"/>
          <p:nvPr/>
        </p:nvSpPr>
        <p:spPr>
          <a:xfrm>
            <a:off x="6812280" y="2651760"/>
            <a:ext cx="2286000" cy="502920"/>
          </a:xfrm>
          <a:prstGeom prst="rect">
            <a:avLst/>
          </a:prstGeom>
          <a:noFill/>
          <a:ln/>
        </p:spPr>
        <p:txBody>
          <a:bodyPr wrap="square" lIns="0" tIns="0" rIns="0" bIns="0" rtlCol="0" anchor="ctr"/>
          <a:lstStyle/>
          <a:p>
            <a:pPr algn="ctr" indent="0" marL="0">
              <a:buNone/>
            </a:pPr>
            <a:r>
              <a:rPr lang="en-US" sz="1700" b="1" dirty="0">
                <a:solidFill>
                  <a:schemeClr val="tx2"/>
                </a:solidFill>
              </a:rPr>
              <a:t>More productive</a:t>
            </a:r>
            <a:endParaRPr lang="en-US" sz="1700" dirty="0"/>
          </a:p>
        </p:txBody>
      </p:sp>
      <p:sp>
        <p:nvSpPr>
          <p:cNvPr id="25" name="A2|addShape"/>
          <p:cNvSpPr/>
          <p:nvPr/>
        </p:nvSpPr>
        <p:spPr>
          <a:xfrm>
            <a:off x="9281160" y="2651760"/>
            <a:ext cx="2286000" cy="502920"/>
          </a:xfrm>
          <a:prstGeom prst="roundRect">
            <a:avLst>
              <a:gd name="adj" fmla="val 49091"/>
            </a:avLst>
          </a:prstGeom>
          <a:solidFill>
            <a:schemeClr val="bg2"/>
          </a:solidFill>
          <a:ln w="15875">
            <a:solidFill>
              <a:schemeClr val="accent2"/>
            </a:solidFill>
            <a:prstDash val="solid"/>
          </a:ln>
        </p:spPr>
      </p:sp>
      <p:sp>
        <p:nvSpPr>
          <p:cNvPr id="26" name="A2|addText"/>
          <p:cNvSpPr txBox="1"/>
          <p:nvPr/>
        </p:nvSpPr>
        <p:spPr>
          <a:xfrm>
            <a:off x="9281160" y="2651760"/>
            <a:ext cx="2286000" cy="502920"/>
          </a:xfrm>
          <a:prstGeom prst="rect">
            <a:avLst/>
          </a:prstGeom>
          <a:noFill/>
          <a:ln/>
        </p:spPr>
        <p:txBody>
          <a:bodyPr wrap="square" lIns="0" tIns="0" rIns="0" bIns="0" rtlCol="0" anchor="ctr"/>
          <a:lstStyle/>
          <a:p>
            <a:pPr algn="ctr" indent="0" marL="0">
              <a:buNone/>
            </a:pPr>
            <a:r>
              <a:rPr lang="en-US" sz="1700" b="1" dirty="0">
                <a:solidFill>
                  <a:schemeClr val="tx2"/>
                </a:solidFill>
              </a:rPr>
              <a:t>More convenient</a:t>
            </a:r>
            <a:endParaRPr lang="en-US" sz="1700" dirty="0"/>
          </a:p>
        </p:txBody>
      </p:sp>
      <p:sp>
        <p:nvSpPr>
          <p:cNvPr id="27" name="A2|addShape"/>
          <p:cNvSpPr/>
          <p:nvPr/>
        </p:nvSpPr>
        <p:spPr>
          <a:xfrm>
            <a:off x="6812280" y="3337560"/>
            <a:ext cx="2286000" cy="502920"/>
          </a:xfrm>
          <a:prstGeom prst="roundRect">
            <a:avLst>
              <a:gd name="adj" fmla="val 49091"/>
            </a:avLst>
          </a:prstGeom>
          <a:solidFill>
            <a:schemeClr val="bg2"/>
          </a:solidFill>
          <a:ln w="15875">
            <a:solidFill>
              <a:schemeClr val="accent2"/>
            </a:solidFill>
            <a:prstDash val="solid"/>
          </a:ln>
        </p:spPr>
      </p:sp>
      <p:sp>
        <p:nvSpPr>
          <p:cNvPr id="28" name="A2|addText"/>
          <p:cNvSpPr txBox="1"/>
          <p:nvPr/>
        </p:nvSpPr>
        <p:spPr>
          <a:xfrm>
            <a:off x="6812280" y="3337560"/>
            <a:ext cx="2286000" cy="502920"/>
          </a:xfrm>
          <a:prstGeom prst="rect">
            <a:avLst/>
          </a:prstGeom>
          <a:noFill/>
          <a:ln/>
        </p:spPr>
        <p:txBody>
          <a:bodyPr wrap="square" lIns="0" tIns="0" rIns="0" bIns="0" rtlCol="0" anchor="ctr"/>
          <a:lstStyle/>
          <a:p>
            <a:pPr algn="ctr" indent="0" marL="0">
              <a:buNone/>
            </a:pPr>
            <a:r>
              <a:rPr lang="en-US" sz="1700" b="1" dirty="0">
                <a:solidFill>
                  <a:schemeClr val="tx2"/>
                </a:solidFill>
              </a:rPr>
              <a:t>Safer</a:t>
            </a:r>
            <a:endParaRPr lang="en-US" sz="1700" dirty="0"/>
          </a:p>
        </p:txBody>
      </p:sp>
      <p:sp>
        <p:nvSpPr>
          <p:cNvPr id="29" name="A3|Example"/>
          <p:cNvSpPr/>
          <p:nvPr/>
        </p:nvSpPr>
        <p:spPr>
          <a:xfrm>
            <a:off x="6812280" y="4206240"/>
            <a:ext cx="4846320" cy="1783080"/>
          </a:xfrm>
          <a:prstGeom prst="roundRect">
            <a:avLst>
              <a:gd name="adj" fmla="val 6154"/>
            </a:avLst>
          </a:prstGeom>
          <a:solidFill>
            <a:schemeClr val="tx2"/>
          </a:solidFill>
          <a:ln/>
          <a:effectLst>
            <a:outerShdw sx="100000" sy="100000" kx="0" ky="0" algn="bl" rotWithShape="0" blurRad="101600" dist="25400" dir="5400000">
              <a:srgbClr val="0F2A40">
                <a:alpha val="16000"/>
              </a:srgbClr>
            </a:outerShdw>
          </a:effectLst>
        </p:spPr>
      </p:sp>
      <p:sp>
        <p:nvSpPr>
          <p:cNvPr id="30" name="A3|addText"/>
          <p:cNvSpPr txBox="1"/>
          <p:nvPr/>
        </p:nvSpPr>
        <p:spPr>
          <a:xfrm>
            <a:off x="7086600" y="4389120"/>
            <a:ext cx="4343400" cy="1463040"/>
          </a:xfrm>
          <a:prstGeom prst="rect">
            <a:avLst/>
          </a:prstGeom>
          <a:noFill/>
          <a:ln/>
        </p:spPr>
        <p:txBody>
          <a:bodyPr wrap="square" lIns="0" tIns="0" rIns="0" bIns="0" rtlCol="0" anchor="t"/>
          <a:lstStyle/>
          <a:p>
            <a:pPr indent="0" marL="0">
              <a:buNone/>
            </a:pPr>
            <a:r>
              <a:rPr lang="en-US" sz="1700" b="1" dirty="0">
                <a:solidFill>
                  <a:schemeClr val="accent1"/>
                </a:solidFill>
              </a:rPr>
              <a:t>Example</a:t>
            </a:r>
            <a:endParaRPr lang="en-US" sz="1700" dirty="0"/>
          </a:p>
          <a:p>
            <a:pPr indent="0" marL="0">
              <a:buNone/>
            </a:pPr>
            <a:r>
              <a:rPr lang="en-US" sz="1700" dirty="0">
                <a:solidFill>
                  <a:schemeClr val="bg1"/>
                </a:solidFill>
              </a:rPr>
              <a:t>Stock control used to mean counting shelves by hand. Barcode scanners now update stock levels the moment an item is sold, and can reorder automatically.</a:t>
            </a:r>
            <a:endParaRPr lang="en-US" sz="17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48" fill="hold">
                      <p:stCondLst>
                        <p:cond delay="indefinite"/>
                      </p:stCondLst>
                      <p:childTnLst>
                        <p:par>
                          <p:cTn id="49"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4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4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4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4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400"/>
                                        <p:tgtEl>
                                          <p:spTgt spid="14"/>
                                        </p:tgtEl>
                                      </p:cBhvr>
                                    </p:animEffect>
                                  </p:childTnLst>
                                </p:cTn>
                              </p:par>
                              <p:par>
                                <p:cTn id="39" presetID="10"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4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4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400"/>
                                        <p:tgtEl>
                                          <p:spTgt spid="17"/>
                                        </p:tgtEl>
                                      </p:cBhvr>
                                    </p:animEffect>
                                  </p:childTnLst>
                                </p:cTn>
                              </p:par>
                            </p:childTnLst>
                          </p:cTn>
                        </p:par>
                      </p:childTnLst>
                    </p:cTn>
                  </p:par>
                  <p:par>
                    <p:cTn id="83" fill="hold">
                      <p:stCondLst>
                        <p:cond delay="indefinite"/>
                      </p:stCondLst>
                      <p:childTnLst>
                        <p:par>
                          <p:cTn id="84"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400"/>
                                        <p:tgtEl>
                                          <p:spTgt spid="1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400"/>
                                        <p:tgtEl>
                                          <p:spTgt spid="19"/>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400"/>
                                        <p:tgtEl>
                                          <p:spTgt spid="2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400"/>
                                        <p:tgtEl>
                                          <p:spTgt spid="2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400"/>
                                        <p:tgtEl>
                                          <p:spTgt spid="2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40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4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4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4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400"/>
                                        <p:tgtEl>
                                          <p:spTgt spid="2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400"/>
                                        <p:tgtEl>
                                          <p:spTgt spid="28"/>
                                        </p:tgtEl>
                                      </p:cBhvr>
                                    </p:animEffect>
                                  </p:childTnLst>
                                </p:cTn>
                              </p:par>
                            </p:childTnLst>
                          </p:cTn>
                        </p:par>
                      </p:childTnLst>
                    </p:cTn>
                  </p:par>
                  <p:par>
                    <p:cTn id="91" fill="hold">
                      <p:stCondLst>
                        <p:cond delay="indefinite"/>
                      </p:stCondLst>
                      <p:childTnLst>
                        <p:par>
                          <p:cTn id="92"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fade">
                                      <p:cBhvr>
                                        <p:cTn id="87" dur="400"/>
                                        <p:tgtEl>
                                          <p:spTgt spid="2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1" grpId="0" animBg="1"/>
      <p:bldP spid="12" grpId="0" animBg="1"/>
      <p:bldP spid="13" grpId="0" animBg="1"/>
      <p:bldP spid="14"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828800"/>
            <a:ext cx="5669280" cy="1920240"/>
          </a:xfrm>
          <a:prstGeom prst="rect">
            <a:avLst/>
          </a:prstGeom>
          <a:noFill/>
          <a:ln/>
        </p:spPr>
        <p:txBody>
          <a:bodyPr wrap="square" lIns="0" tIns="0" rIns="0" bIns="0" rtlCol="0" anchor="b"/>
          <a:lstStyle/>
          <a:p>
            <a:pPr algn="l" indent="0" marL="0">
              <a:buNone/>
            </a:pPr>
            <a:r>
              <a:rPr lang="en-US" sz="4800" b="1" dirty="0">
                <a:solidFill>
                  <a:schemeClr val="bg1"/>
                </a:solidFill>
              </a:rPr>
              <a:t>Automation and robotics</a:t>
            </a:r>
            <a:endParaRPr lang="en-US" sz="4800" dirty="0"/>
          </a:p>
        </p:txBody>
      </p:sp>
      <p:sp>
        <p:nvSpPr>
          <p:cNvPr id="3" name="Text 0"/>
          <p:cNvSpPr/>
          <p:nvPr>
            <p:ph idx="101" type="body" hasCustomPrompt="1"/>
          </p:nvPr>
        </p:nvSpPr>
        <p:spPr>
          <a:xfrm>
            <a:off x="640080" y="3977640"/>
            <a:ext cx="5486400" cy="1097280"/>
          </a:xfrm>
          <a:prstGeom prst="rect">
            <a:avLst/>
          </a:prstGeom>
          <a:noFill/>
          <a:ln/>
        </p:spPr>
        <p:txBody>
          <a:bodyPr wrap="square" lIns="0" tIns="0" rIns="0" bIns="0" rtlCol="0" anchor="t"/>
          <a:lstStyle/>
          <a:p>
            <a:pPr algn="l" indent="0" marL="0">
              <a:buNone/>
            </a:pPr>
            <a:r>
              <a:rPr lang="en-US" sz="2000" dirty="0">
                <a:solidFill>
                  <a:srgbClr val="D6E2EA"/>
                </a:solidFill>
              </a:rPr>
              <a:t>What machines do well, what they cannot do, and what happens to the jobs</a:t>
            </a:r>
            <a:endParaRPr lang="en-US" sz="2000" dirty="0"/>
          </a:p>
        </p:txBody>
      </p:sp>
      <p:sp>
        <p:nvSpPr>
          <p:cNvPr id="4" name="Activity chip"/>
          <p:cNvSpPr/>
          <p:nvPr/>
        </p:nvSpPr>
        <p:spPr>
          <a:xfrm>
            <a:off x="640080" y="1280160"/>
            <a:ext cx="1463040" cy="384048"/>
          </a:xfrm>
          <a:prstGeom prst="roundRect">
            <a:avLst>
              <a:gd name="adj" fmla="val 50000"/>
            </a:avLst>
          </a:prstGeom>
          <a:solidFill>
            <a:schemeClr val="tx2"/>
          </a:solidFill>
          <a:ln/>
        </p:spPr>
      </p:sp>
      <p:sp>
        <p:nvSpPr>
          <p:cNvPr id="5" name="Text 3"/>
          <p:cNvSpPr txBox="1"/>
          <p:nvPr/>
        </p:nvSpPr>
        <p:spPr>
          <a:xfrm>
            <a:off x="640080" y="1280160"/>
            <a:ext cx="146304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PART 2</a:t>
            </a:r>
            <a:endParaRPr lang="en-US" sz="1200" dirty="0"/>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Robots are precise, but only do what they are told</a:t>
            </a:r>
            <a:endParaRPr lang="en-US" sz="3200" dirty="0"/>
          </a:p>
        </p:txBody>
      </p:sp>
      <p:pic>
        <p:nvPicPr>
          <p:cNvPr id="3" name="Image 0" descr="Automated production line in DT Classroom with robot arms and a small crew">    </p:cNvPr>
          <p:cNvPicPr>
            <a:picLocks noChangeAspect="1"/>
          </p:cNvPicPr>
          <p:nvPr/>
        </p:nvPicPr>
        <p:blipFill>
          <a:blip r:embed="rId1"/>
          <a:stretch>
            <a:fillRect/>
          </a:stretch>
        </p:blipFill>
        <p:spPr>
          <a:xfrm>
            <a:off x="548640" y="1371600"/>
            <a:ext cx="4937760" cy="4443984"/>
          </a:xfrm>
          <a:prstGeom prst="rect">
            <a:avLst/>
          </a:prstGeom>
        </p:spPr>
      </p:pic>
      <p:sp>
        <p:nvSpPr>
          <p:cNvPr id="4" name="Text 1"/>
          <p:cNvSpPr txBox="1"/>
          <p:nvPr/>
        </p:nvSpPr>
        <p:spPr>
          <a:xfrm>
            <a:off x="548640" y="5870448"/>
            <a:ext cx="4937760" cy="365760"/>
          </a:xfrm>
          <a:prstGeom prst="rect">
            <a:avLst/>
          </a:prstGeom>
          <a:noFill/>
          <a:ln/>
        </p:spPr>
        <p:txBody>
          <a:bodyPr wrap="square" lIns="0" tIns="0" rIns="0" bIns="0" rtlCol="0" anchor="t"/>
          <a:lstStyle/>
          <a:p>
            <a:pPr indent="0" marL="0">
              <a:buNone/>
            </a:pPr>
            <a:r>
              <a:rPr lang="en-US" sz="1100" dirty="0">
                <a:solidFill>
                  <a:schemeClr val="accent6"/>
                </a:solidFill>
              </a:rPr>
              <a:t>A highly automated line in DT Classroom: robots weld, a small crew supervises.</a:t>
            </a:r>
            <a:endParaRPr lang="en-US" sz="1100" dirty="0"/>
          </a:p>
        </p:txBody>
      </p:sp>
      <p:sp>
        <p:nvSpPr>
          <p:cNvPr id="5" name="A1|Good at"/>
          <p:cNvSpPr/>
          <p:nvPr/>
        </p:nvSpPr>
        <p:spPr>
          <a:xfrm>
            <a:off x="5852160" y="1371600"/>
            <a:ext cx="5806440" cy="2057400"/>
          </a:xfrm>
          <a:prstGeom prst="roundRect">
            <a:avLst>
              <a:gd name="adj" fmla="val 5333"/>
            </a:avLst>
          </a:prstGeom>
          <a:solidFill>
            <a:schemeClr val="bg2"/>
          </a:solidFill>
          <a:ln/>
          <a:effectLst>
            <a:outerShdw sx="100000" sy="100000" kx="0" ky="0" algn="bl" rotWithShape="0" blurRad="101600" dist="25400" dir="5400000">
              <a:srgbClr val="0F2A40">
                <a:alpha val="16000"/>
              </a:srgbClr>
            </a:outerShdw>
          </a:effectLst>
        </p:spPr>
      </p:sp>
      <p:sp>
        <p:nvSpPr>
          <p:cNvPr id="6" name="A1|addShape"/>
          <p:cNvSpPr/>
          <p:nvPr/>
        </p:nvSpPr>
        <p:spPr>
          <a:xfrm>
            <a:off x="6126480" y="1645920"/>
            <a:ext cx="384048" cy="384048"/>
          </a:xfrm>
          <a:prstGeom prst="ellipse">
            <a:avLst/>
          </a:prstGeom>
          <a:solidFill>
            <a:schemeClr val="accent4"/>
          </a:solidFill>
          <a:ln/>
        </p:spPr>
      </p:sp>
      <p:sp>
        <p:nvSpPr>
          <p:cNvPr id="7" name="A1|addText"/>
          <p:cNvSpPr txBox="1"/>
          <p:nvPr/>
        </p:nvSpPr>
        <p:spPr>
          <a:xfrm>
            <a:off x="6126480" y="164592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a:t>
            </a:r>
            <a:endParaRPr lang="en-US" sz="1600" dirty="0"/>
          </a:p>
        </p:txBody>
      </p:sp>
      <p:sp>
        <p:nvSpPr>
          <p:cNvPr id="8" name="A1|addText"/>
          <p:cNvSpPr txBox="1"/>
          <p:nvPr/>
        </p:nvSpPr>
        <p:spPr>
          <a:xfrm>
            <a:off x="6675120" y="1618488"/>
            <a:ext cx="4754880" cy="438912"/>
          </a:xfrm>
          <a:prstGeom prst="rect">
            <a:avLst/>
          </a:prstGeom>
          <a:noFill/>
          <a:ln/>
        </p:spPr>
        <p:txBody>
          <a:bodyPr wrap="square" lIns="0" tIns="0" rIns="0" bIns="0" rtlCol="0" anchor="t"/>
          <a:lstStyle/>
          <a:p>
            <a:pPr indent="0" marL="0">
              <a:buNone/>
            </a:pPr>
            <a:r>
              <a:rPr lang="en-US" sz="2000" b="1" dirty="0">
                <a:solidFill>
                  <a:schemeClr val="tx2"/>
                </a:solidFill>
              </a:rPr>
              <a:t>Good at</a:t>
            </a:r>
            <a:endParaRPr lang="en-US" sz="2000" dirty="0"/>
          </a:p>
        </p:txBody>
      </p:sp>
      <p:sp>
        <p:nvSpPr>
          <p:cNvPr id="9" name="A1|addText"/>
          <p:cNvSpPr txBox="1"/>
          <p:nvPr/>
        </p:nvSpPr>
        <p:spPr>
          <a:xfrm>
            <a:off x="6675120" y="2103120"/>
            <a:ext cx="4800600" cy="123444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chemeClr val="tx1"/>
                </a:solidFill>
              </a:rPr>
              <a:t>Repetitive jobs that need accuracy</a:t>
            </a:r>
            <a:endParaRPr lang="en-US" sz="1700" dirty="0"/>
          </a:p>
          <a:p>
            <a:pPr marL="228600" indent="-228600">
              <a:spcAft>
                <a:spcPts val="600"/>
              </a:spcAft>
              <a:buSzPct val="100000"/>
              <a:buChar char="•"/>
            </a:pPr>
            <a:r>
              <a:rPr lang="en-US" sz="1700" dirty="0">
                <a:solidFill>
                  <a:schemeClr val="tx1"/>
                </a:solidFill>
              </a:rPr>
              <a:t>Dangerous, hot or heavy work</a:t>
            </a:r>
            <a:endParaRPr lang="en-US" sz="1700" dirty="0"/>
          </a:p>
          <a:p>
            <a:pPr marL="228600" indent="-228600">
              <a:spcAft>
                <a:spcPts val="600"/>
              </a:spcAft>
              <a:buSzPct val="100000"/>
              <a:buChar char="•"/>
            </a:pPr>
            <a:r>
              <a:rPr lang="en-US" sz="1700" dirty="0">
                <a:solidFill>
                  <a:schemeClr val="tx1"/>
                </a:solidFill>
              </a:rPr>
              <a:t>Working 24/7 without tiring</a:t>
            </a:r>
            <a:endParaRPr lang="en-US" sz="1700" dirty="0"/>
          </a:p>
          <a:p>
            <a:pPr marL="228600" indent="-228600">
              <a:spcAft>
                <a:spcPts val="600"/>
              </a:spcAft>
              <a:buSzPct val="100000"/>
              <a:buChar char="•"/>
            </a:pPr>
            <a:r>
              <a:rPr lang="en-US" sz="1700" dirty="0">
                <a:solidFill>
                  <a:schemeClr val="tx1"/>
                </a:solidFill>
              </a:rPr>
              <a:t>Identical products, no human error</a:t>
            </a:r>
            <a:endParaRPr lang="en-US" sz="1700" dirty="0"/>
          </a:p>
        </p:txBody>
      </p:sp>
      <p:sp>
        <p:nvSpPr>
          <p:cNvPr id="10" name="A2|Cannot do"/>
          <p:cNvSpPr/>
          <p:nvPr/>
        </p:nvSpPr>
        <p:spPr>
          <a:xfrm>
            <a:off x="5852160" y="3657600"/>
            <a:ext cx="5806440" cy="2057400"/>
          </a:xfrm>
          <a:prstGeom prst="roundRect">
            <a:avLst>
              <a:gd name="adj" fmla="val 5333"/>
            </a:avLst>
          </a:prstGeom>
          <a:solidFill>
            <a:schemeClr val="bg2"/>
          </a:solidFill>
          <a:ln/>
          <a:effectLst>
            <a:outerShdw sx="100000" sy="100000" kx="0" ky="0" algn="bl" rotWithShape="0" blurRad="101600" dist="25400" dir="5400000">
              <a:srgbClr val="0F2A40">
                <a:alpha val="16000"/>
              </a:srgbClr>
            </a:outerShdw>
          </a:effectLst>
        </p:spPr>
      </p:sp>
      <p:sp>
        <p:nvSpPr>
          <p:cNvPr id="11" name="A2|addShape"/>
          <p:cNvSpPr/>
          <p:nvPr/>
        </p:nvSpPr>
        <p:spPr>
          <a:xfrm>
            <a:off x="6126480" y="3931920"/>
            <a:ext cx="384048" cy="384048"/>
          </a:xfrm>
          <a:prstGeom prst="ellipse">
            <a:avLst/>
          </a:prstGeom>
          <a:solidFill>
            <a:schemeClr val="accent5"/>
          </a:solidFill>
          <a:ln/>
        </p:spPr>
      </p:sp>
      <p:sp>
        <p:nvSpPr>
          <p:cNvPr id="12" name="A2|addText"/>
          <p:cNvSpPr txBox="1"/>
          <p:nvPr/>
        </p:nvSpPr>
        <p:spPr>
          <a:xfrm>
            <a:off x="6126480" y="3931920"/>
            <a:ext cx="384048" cy="384048"/>
          </a:xfrm>
          <a:prstGeom prst="rect">
            <a:avLst/>
          </a:prstGeom>
          <a:noFill/>
          <a:ln/>
        </p:spPr>
        <p:txBody>
          <a:bodyPr wrap="square" lIns="0" tIns="0" rIns="0" bIns="0" rtlCol="0" anchor="ctr"/>
          <a:lstStyle/>
          <a:p>
            <a:pPr algn="ctr" indent="0" marL="0">
              <a:buNone/>
            </a:pPr>
            <a:r>
              <a:rPr lang="en-US" sz="1600" b="1" dirty="0">
                <a:solidFill>
                  <a:schemeClr val="bg1"/>
                </a:solidFill>
              </a:rPr>
              <a:t>✕</a:t>
            </a:r>
            <a:endParaRPr lang="en-US" sz="1600" dirty="0"/>
          </a:p>
        </p:txBody>
      </p:sp>
      <p:sp>
        <p:nvSpPr>
          <p:cNvPr id="13" name="A2|addText"/>
          <p:cNvSpPr txBox="1"/>
          <p:nvPr/>
        </p:nvSpPr>
        <p:spPr>
          <a:xfrm>
            <a:off x="6675120" y="3904488"/>
            <a:ext cx="4754880" cy="438912"/>
          </a:xfrm>
          <a:prstGeom prst="rect">
            <a:avLst/>
          </a:prstGeom>
          <a:noFill/>
          <a:ln/>
        </p:spPr>
        <p:txBody>
          <a:bodyPr wrap="square" lIns="0" tIns="0" rIns="0" bIns="0" rtlCol="0" anchor="t"/>
          <a:lstStyle/>
          <a:p>
            <a:pPr indent="0" marL="0">
              <a:buNone/>
            </a:pPr>
            <a:r>
              <a:rPr lang="en-US" sz="2000" b="1" dirty="0">
                <a:solidFill>
                  <a:schemeClr val="tx2"/>
                </a:solidFill>
              </a:rPr>
              <a:t>Cannot do</a:t>
            </a:r>
            <a:endParaRPr lang="en-US" sz="2000" dirty="0"/>
          </a:p>
        </p:txBody>
      </p:sp>
      <p:sp>
        <p:nvSpPr>
          <p:cNvPr id="14" name="A2|addText"/>
          <p:cNvSpPr txBox="1"/>
          <p:nvPr/>
        </p:nvSpPr>
        <p:spPr>
          <a:xfrm>
            <a:off x="6675120" y="4389120"/>
            <a:ext cx="4800600" cy="123444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chemeClr val="tx1"/>
                </a:solidFill>
              </a:rPr>
              <a:t>Anything they are not programmed to do</a:t>
            </a:r>
            <a:endParaRPr lang="en-US" sz="1700" dirty="0"/>
          </a:p>
          <a:p>
            <a:pPr marL="228600" indent="-228600">
              <a:spcAft>
                <a:spcPts val="600"/>
              </a:spcAft>
              <a:buSzPct val="100000"/>
              <a:buChar char="•"/>
            </a:pPr>
            <a:r>
              <a:rPr lang="en-US" sz="1700" dirty="0">
                <a:solidFill>
                  <a:schemeClr val="tx1"/>
                </a:solidFill>
              </a:rPr>
              <a:t>Adapt to a new task on their own</a:t>
            </a:r>
            <a:endParaRPr lang="en-US" sz="1700" dirty="0"/>
          </a:p>
          <a:p>
            <a:pPr marL="228600" indent="-228600">
              <a:spcAft>
                <a:spcPts val="600"/>
              </a:spcAft>
              <a:buSzPct val="100000"/>
              <a:buChar char="•"/>
            </a:pPr>
            <a:r>
              <a:rPr lang="en-US" sz="1700" dirty="0">
                <a:solidFill>
                  <a:schemeClr val="tx1"/>
                </a:solidFill>
              </a:rPr>
              <a:t>Run without skilled maintenance</a:t>
            </a:r>
            <a:endParaRPr lang="en-US" sz="1700" dirty="0"/>
          </a:p>
          <a:p>
            <a:pPr marL="228600" indent="-228600">
              <a:spcAft>
                <a:spcPts val="600"/>
              </a:spcAft>
              <a:buSzPct val="100000"/>
              <a:buChar char="•"/>
            </a:pPr>
            <a:r>
              <a:rPr lang="en-US" sz="1700" dirty="0">
                <a:solidFill>
                  <a:schemeClr val="tx1"/>
                </a:solidFill>
              </a:rPr>
              <a:t>Pay for themselves quickly: they cost a lot</a:t>
            </a:r>
            <a:endParaRPr lang="en-US" sz="17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8" fill="hold">
                      <p:stCondLst>
                        <p:cond delay="indefinite"/>
                      </p:stCondLst>
                      <p:childTnLst>
                        <p:par>
                          <p:cTn id="19"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gtEl>
                                        <p:attrNameLst>
                                          <p:attrName>style.visibility</p:attrName>
                                        </p:attrNameLst>
                                      </p:cBhvr>
                                      <p:to>
                                        <p:strVal val="visible"/>
                                      </p:to>
                                    </p:set>
                                    <p:animEffect transition="in" filter="fade">
                                      <p:cBhvr>
                                        <p:cTn id="5" dur="400"/>
                                        <p:tgtEl>
                                          <p:spTgt spid="5"/>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6"/>
                                        </p:tgtEl>
                                        <p:attrNameLst>
                                          <p:attrName>style.visibility</p:attrName>
                                        </p:attrNameLst>
                                      </p:cBhvr>
                                      <p:to>
                                        <p:strVal val="visible"/>
                                      </p:to>
                                    </p:set>
                                    <p:animEffect transition="in" filter="fade">
                                      <p:cBhvr>
                                        <p:cTn id="8" dur="400"/>
                                        <p:tgtEl>
                                          <p:spTgt spid="6"/>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4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4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400"/>
                                        <p:tgtEl>
                                          <p:spTgt spid="9"/>
                                        </p:tgtEl>
                                      </p:cBhvr>
                                    </p:animEffect>
                                  </p:childTnLst>
                                </p:cTn>
                              </p:par>
                            </p:childTnLst>
                          </p:cTn>
                        </p:par>
                      </p:childTnLst>
                    </p:cTn>
                  </p:par>
                  <p:par>
                    <p:cTn id="35" fill="hold">
                      <p:stCondLst>
                        <p:cond delay="indefinite"/>
                      </p:stCondLst>
                      <p:childTnLst>
                        <p:par>
                          <p:cTn id="36"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400"/>
                                        <p:tgtEl>
                                          <p:spTgt spid="1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4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4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400"/>
                                        <p:tgtEl>
                                          <p:spTgt spid="1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Automation is already all around us</a:t>
            </a:r>
            <a:endParaRPr lang="en-US" sz="3200" dirty="0"/>
          </a:p>
        </p:txBody>
      </p:sp>
      <p:sp>
        <p:nvSpPr>
          <p:cNvPr id="3" name="A1|Robotic milking"/>
          <p:cNvSpPr/>
          <p:nvPr/>
        </p:nvSpPr>
        <p:spPr>
          <a:xfrm>
            <a:off x="548640" y="1417320"/>
            <a:ext cx="5349240" cy="2103120"/>
          </a:xfrm>
          <a:prstGeom prst="roundRect">
            <a:avLst>
              <a:gd name="adj" fmla="val 5217"/>
            </a:avLst>
          </a:prstGeom>
          <a:solidFill>
            <a:schemeClr val="bg2"/>
          </a:solidFill>
          <a:ln/>
          <a:effectLst>
            <a:outerShdw sx="100000" sy="100000" kx="0" ky="0" algn="bl" rotWithShape="0" blurRad="101600" dist="25400" dir="5400000">
              <a:srgbClr val="0F2A40">
                <a:alpha val="16000"/>
              </a:srgbClr>
            </a:outerShdw>
          </a:effectLst>
        </p:spPr>
      </p:sp>
      <p:sp>
        <p:nvSpPr>
          <p:cNvPr id="4" name="A1|Robotic milking offset"/>
          <p:cNvSpPr/>
          <p:nvPr/>
        </p:nvSpPr>
        <p:spPr>
          <a:xfrm>
            <a:off x="946404" y="1815084"/>
            <a:ext cx="777240" cy="777240"/>
          </a:xfrm>
          <a:prstGeom prst="roundRect">
            <a:avLst>
              <a:gd name="adj" fmla="val 22000"/>
            </a:avLst>
          </a:prstGeom>
          <a:solidFill>
            <a:schemeClr val="accent1"/>
          </a:solidFill>
          <a:ln/>
        </p:spPr>
      </p:sp>
      <p:sp>
        <p:nvSpPr>
          <p:cNvPr id="5" name="A1|Robotic milking tile"/>
          <p:cNvSpPr/>
          <p:nvPr/>
        </p:nvSpPr>
        <p:spPr>
          <a:xfrm>
            <a:off x="868680" y="1737360"/>
            <a:ext cx="777240" cy="777240"/>
          </a:xfrm>
          <a:prstGeom prst="roundRect">
            <a:avLst>
              <a:gd name="adj" fmla="val 22000"/>
            </a:avLst>
          </a:prstGeom>
          <a:solidFill>
            <a:schemeClr val="tx2"/>
          </a:solidFill>
          <a:ln/>
        </p:spPr>
      </p:sp>
      <p:pic>
        <p:nvPicPr>
          <p:cNvPr id="6" name="A1|addImage" descr="Robotic milking">    </p:cNvPr>
          <p:cNvPicPr>
            <a:picLocks noChangeAspect="1"/>
          </p:cNvPicPr>
          <p:nvPr/>
        </p:nvPicPr>
        <p:blipFill>
          <a:blip r:embed="rId1"/>
          <a:stretch>
            <a:fillRect/>
          </a:stretch>
        </p:blipFill>
        <p:spPr>
          <a:xfrm>
            <a:off x="1039673" y="1908353"/>
            <a:ext cx="435254" cy="435254"/>
          </a:xfrm>
          <a:prstGeom prst="rect">
            <a:avLst/>
          </a:prstGeom>
        </p:spPr>
      </p:pic>
      <p:sp>
        <p:nvSpPr>
          <p:cNvPr id="7" name="A1|addText"/>
          <p:cNvSpPr txBox="1"/>
          <p:nvPr/>
        </p:nvSpPr>
        <p:spPr>
          <a:xfrm>
            <a:off x="1920240" y="1737360"/>
            <a:ext cx="3749040" cy="411480"/>
          </a:xfrm>
          <a:prstGeom prst="rect">
            <a:avLst/>
          </a:prstGeom>
          <a:noFill/>
          <a:ln/>
        </p:spPr>
        <p:txBody>
          <a:bodyPr wrap="square" lIns="0" tIns="0" rIns="0" bIns="0" rtlCol="0" anchor="t"/>
          <a:lstStyle/>
          <a:p>
            <a:pPr indent="0" marL="0">
              <a:buNone/>
            </a:pPr>
            <a:r>
              <a:rPr lang="en-US" sz="1900" b="1" dirty="0">
                <a:solidFill>
                  <a:schemeClr val="tx2"/>
                </a:solidFill>
              </a:rPr>
              <a:t>Robotic milking</a:t>
            </a:r>
            <a:endParaRPr lang="en-US" sz="1900" dirty="0"/>
          </a:p>
        </p:txBody>
      </p:sp>
      <p:sp>
        <p:nvSpPr>
          <p:cNvPr id="8" name="A1|addText"/>
          <p:cNvSpPr txBox="1"/>
          <p:nvPr/>
        </p:nvSpPr>
        <p:spPr>
          <a:xfrm>
            <a:off x="1920240" y="2194560"/>
            <a:ext cx="3749040" cy="1188720"/>
          </a:xfrm>
          <a:prstGeom prst="rect">
            <a:avLst/>
          </a:prstGeom>
          <a:noFill/>
          <a:ln/>
        </p:spPr>
        <p:txBody>
          <a:bodyPr wrap="square" lIns="0" tIns="0" rIns="0" bIns="0" rtlCol="0" anchor="t"/>
          <a:lstStyle/>
          <a:p>
            <a:pPr indent="0" marL="0">
              <a:buNone/>
            </a:pPr>
            <a:r>
              <a:rPr lang="en-US" sz="1700" dirty="0">
                <a:solidFill>
                  <a:schemeClr val="tx1"/>
                </a:solidFill>
              </a:rPr>
              <a:t>Cows walk into the robot when they choose to be milked. Farms using it often report higher milk yields.</a:t>
            </a:r>
            <a:endParaRPr lang="en-US" sz="1700" dirty="0"/>
          </a:p>
        </p:txBody>
      </p:sp>
      <p:sp>
        <p:nvSpPr>
          <p:cNvPr id="9" name="A2|Automated warehouses"/>
          <p:cNvSpPr/>
          <p:nvPr/>
        </p:nvSpPr>
        <p:spPr>
          <a:xfrm>
            <a:off x="6172200" y="1417320"/>
            <a:ext cx="5349240" cy="2103120"/>
          </a:xfrm>
          <a:prstGeom prst="roundRect">
            <a:avLst>
              <a:gd name="adj" fmla="val 5217"/>
            </a:avLst>
          </a:prstGeom>
          <a:solidFill>
            <a:schemeClr val="bg2"/>
          </a:solidFill>
          <a:ln/>
          <a:effectLst>
            <a:outerShdw sx="100000" sy="100000" kx="0" ky="0" algn="bl" rotWithShape="0" blurRad="101600" dist="25400" dir="5400000">
              <a:srgbClr val="0F2A40">
                <a:alpha val="16000"/>
              </a:srgbClr>
            </a:outerShdw>
          </a:effectLst>
        </p:spPr>
      </p:sp>
      <p:sp>
        <p:nvSpPr>
          <p:cNvPr id="10" name="A2|Automated warehouses offset"/>
          <p:cNvSpPr/>
          <p:nvPr/>
        </p:nvSpPr>
        <p:spPr>
          <a:xfrm>
            <a:off x="6569964" y="1815084"/>
            <a:ext cx="777240" cy="777240"/>
          </a:xfrm>
          <a:prstGeom prst="roundRect">
            <a:avLst>
              <a:gd name="adj" fmla="val 22000"/>
            </a:avLst>
          </a:prstGeom>
          <a:solidFill>
            <a:schemeClr val="accent1"/>
          </a:solidFill>
          <a:ln/>
        </p:spPr>
      </p:sp>
      <p:sp>
        <p:nvSpPr>
          <p:cNvPr id="11" name="A2|Automated warehouses tile"/>
          <p:cNvSpPr/>
          <p:nvPr/>
        </p:nvSpPr>
        <p:spPr>
          <a:xfrm>
            <a:off x="6492240" y="1737360"/>
            <a:ext cx="777240" cy="777240"/>
          </a:xfrm>
          <a:prstGeom prst="roundRect">
            <a:avLst>
              <a:gd name="adj" fmla="val 22000"/>
            </a:avLst>
          </a:prstGeom>
          <a:solidFill>
            <a:schemeClr val="tx2"/>
          </a:solidFill>
          <a:ln/>
        </p:spPr>
      </p:sp>
      <p:pic>
        <p:nvPicPr>
          <p:cNvPr id="12" name="A2|addImage" descr="Automated warehouses">    </p:cNvPr>
          <p:cNvPicPr>
            <a:picLocks noChangeAspect="1"/>
          </p:cNvPicPr>
          <p:nvPr/>
        </p:nvPicPr>
        <p:blipFill>
          <a:blip r:embed="rId2"/>
          <a:stretch>
            <a:fillRect/>
          </a:stretch>
        </p:blipFill>
        <p:spPr>
          <a:xfrm>
            <a:off x="6663233" y="1908353"/>
            <a:ext cx="435254" cy="435254"/>
          </a:xfrm>
          <a:prstGeom prst="rect">
            <a:avLst/>
          </a:prstGeom>
        </p:spPr>
      </p:pic>
      <p:sp>
        <p:nvSpPr>
          <p:cNvPr id="13" name="A2|addText"/>
          <p:cNvSpPr txBox="1"/>
          <p:nvPr/>
        </p:nvSpPr>
        <p:spPr>
          <a:xfrm>
            <a:off x="7543800" y="1737360"/>
            <a:ext cx="3749040" cy="411480"/>
          </a:xfrm>
          <a:prstGeom prst="rect">
            <a:avLst/>
          </a:prstGeom>
          <a:noFill/>
          <a:ln/>
        </p:spPr>
        <p:txBody>
          <a:bodyPr wrap="square" lIns="0" tIns="0" rIns="0" bIns="0" rtlCol="0" anchor="t"/>
          <a:lstStyle/>
          <a:p>
            <a:pPr indent="0" marL="0">
              <a:buNone/>
            </a:pPr>
            <a:r>
              <a:rPr lang="en-US" sz="1900" b="1" dirty="0">
                <a:solidFill>
                  <a:schemeClr val="tx2"/>
                </a:solidFill>
              </a:rPr>
              <a:t>Automated warehouses</a:t>
            </a:r>
            <a:endParaRPr lang="en-US" sz="1900" dirty="0"/>
          </a:p>
        </p:txBody>
      </p:sp>
      <p:sp>
        <p:nvSpPr>
          <p:cNvPr id="14" name="A2|addText"/>
          <p:cNvSpPr txBox="1"/>
          <p:nvPr/>
        </p:nvSpPr>
        <p:spPr>
          <a:xfrm>
            <a:off x="7543800" y="2194560"/>
            <a:ext cx="3749040" cy="1188720"/>
          </a:xfrm>
          <a:prstGeom prst="rect">
            <a:avLst/>
          </a:prstGeom>
          <a:noFill/>
          <a:ln/>
        </p:spPr>
        <p:txBody>
          <a:bodyPr wrap="square" lIns="0" tIns="0" rIns="0" bIns="0" rtlCol="0" anchor="t"/>
          <a:lstStyle/>
          <a:p>
            <a:pPr indent="0" marL="0">
              <a:buNone/>
            </a:pPr>
            <a:r>
              <a:rPr lang="en-US" sz="1700" dirty="0">
                <a:solidFill>
                  <a:schemeClr val="tx1"/>
                </a:solidFill>
              </a:rPr>
              <a:t>Robots bring shelves to the packer, so orders are picked faster with fewer mistakes.</a:t>
            </a:r>
            <a:endParaRPr lang="en-US" sz="1700" dirty="0"/>
          </a:p>
        </p:txBody>
      </p:sp>
      <p:sp>
        <p:nvSpPr>
          <p:cNvPr id="15" name="A3|Car body welding"/>
          <p:cNvSpPr/>
          <p:nvPr/>
        </p:nvSpPr>
        <p:spPr>
          <a:xfrm>
            <a:off x="548640" y="3749040"/>
            <a:ext cx="5349240" cy="2103120"/>
          </a:xfrm>
          <a:prstGeom prst="roundRect">
            <a:avLst>
              <a:gd name="adj" fmla="val 5217"/>
            </a:avLst>
          </a:prstGeom>
          <a:solidFill>
            <a:schemeClr val="bg2"/>
          </a:solidFill>
          <a:ln/>
          <a:effectLst>
            <a:outerShdw sx="100000" sy="100000" kx="0" ky="0" algn="bl" rotWithShape="0" blurRad="101600" dist="25400" dir="5400000">
              <a:srgbClr val="0F2A40">
                <a:alpha val="16000"/>
              </a:srgbClr>
            </a:outerShdw>
          </a:effectLst>
        </p:spPr>
      </p:sp>
      <p:sp>
        <p:nvSpPr>
          <p:cNvPr id="16" name="A3|Car body welding offset"/>
          <p:cNvSpPr/>
          <p:nvPr/>
        </p:nvSpPr>
        <p:spPr>
          <a:xfrm>
            <a:off x="946404" y="4146804"/>
            <a:ext cx="777240" cy="777240"/>
          </a:xfrm>
          <a:prstGeom prst="roundRect">
            <a:avLst>
              <a:gd name="adj" fmla="val 22000"/>
            </a:avLst>
          </a:prstGeom>
          <a:solidFill>
            <a:schemeClr val="accent1"/>
          </a:solidFill>
          <a:ln/>
        </p:spPr>
      </p:sp>
      <p:sp>
        <p:nvSpPr>
          <p:cNvPr id="17" name="A3|Car body welding tile"/>
          <p:cNvSpPr/>
          <p:nvPr/>
        </p:nvSpPr>
        <p:spPr>
          <a:xfrm>
            <a:off x="868680" y="4069080"/>
            <a:ext cx="777240" cy="777240"/>
          </a:xfrm>
          <a:prstGeom prst="roundRect">
            <a:avLst>
              <a:gd name="adj" fmla="val 22000"/>
            </a:avLst>
          </a:prstGeom>
          <a:solidFill>
            <a:schemeClr val="tx2"/>
          </a:solidFill>
          <a:ln/>
        </p:spPr>
      </p:sp>
      <p:pic>
        <p:nvPicPr>
          <p:cNvPr id="18" name="A3|addImage" descr="Car body welding">    </p:cNvPr>
          <p:cNvPicPr>
            <a:picLocks noChangeAspect="1"/>
          </p:cNvPicPr>
          <p:nvPr/>
        </p:nvPicPr>
        <p:blipFill>
          <a:blip r:embed="rId3"/>
          <a:stretch>
            <a:fillRect/>
          </a:stretch>
        </p:blipFill>
        <p:spPr>
          <a:xfrm>
            <a:off x="1039673" y="4240073"/>
            <a:ext cx="435254" cy="435254"/>
          </a:xfrm>
          <a:prstGeom prst="rect">
            <a:avLst/>
          </a:prstGeom>
        </p:spPr>
      </p:pic>
      <p:sp>
        <p:nvSpPr>
          <p:cNvPr id="19" name="A3|addText"/>
          <p:cNvSpPr txBox="1"/>
          <p:nvPr/>
        </p:nvSpPr>
        <p:spPr>
          <a:xfrm>
            <a:off x="1920240" y="4069080"/>
            <a:ext cx="3749040" cy="411480"/>
          </a:xfrm>
          <a:prstGeom prst="rect">
            <a:avLst/>
          </a:prstGeom>
          <a:noFill/>
          <a:ln/>
        </p:spPr>
        <p:txBody>
          <a:bodyPr wrap="square" lIns="0" tIns="0" rIns="0" bIns="0" rtlCol="0" anchor="t"/>
          <a:lstStyle/>
          <a:p>
            <a:pPr indent="0" marL="0">
              <a:buNone/>
            </a:pPr>
            <a:r>
              <a:rPr lang="en-US" sz="1900" b="1" dirty="0">
                <a:solidFill>
                  <a:schemeClr val="tx2"/>
                </a:solidFill>
              </a:rPr>
              <a:t>Car body welding</a:t>
            </a:r>
            <a:endParaRPr lang="en-US" sz="1900" dirty="0"/>
          </a:p>
        </p:txBody>
      </p:sp>
      <p:sp>
        <p:nvSpPr>
          <p:cNvPr id="20" name="A3|addText"/>
          <p:cNvSpPr txBox="1"/>
          <p:nvPr/>
        </p:nvSpPr>
        <p:spPr>
          <a:xfrm>
            <a:off x="1920240" y="4526280"/>
            <a:ext cx="3749040" cy="1188720"/>
          </a:xfrm>
          <a:prstGeom prst="rect">
            <a:avLst/>
          </a:prstGeom>
          <a:noFill/>
          <a:ln/>
        </p:spPr>
        <p:txBody>
          <a:bodyPr wrap="square" lIns="0" tIns="0" rIns="0" bIns="0" rtlCol="0" anchor="t"/>
          <a:lstStyle/>
          <a:p>
            <a:pPr indent="0" marL="0">
              <a:buNone/>
            </a:pPr>
            <a:r>
              <a:rPr lang="en-US" sz="1700" dirty="0">
                <a:solidFill>
                  <a:schemeClr val="tx1"/>
                </a:solidFill>
              </a:rPr>
              <a:t>Robot arms weld and paint car bodies on the production line with the same accuracy every time.</a:t>
            </a:r>
            <a:endParaRPr lang="en-US" sz="1700" dirty="0"/>
          </a:p>
        </p:txBody>
      </p:sp>
      <p:sp>
        <p:nvSpPr>
          <p:cNvPr id="21" name="A4|Barcodes and stock control"/>
          <p:cNvSpPr/>
          <p:nvPr/>
        </p:nvSpPr>
        <p:spPr>
          <a:xfrm>
            <a:off x="6172200" y="3749040"/>
            <a:ext cx="5349240" cy="2103120"/>
          </a:xfrm>
          <a:prstGeom prst="roundRect">
            <a:avLst>
              <a:gd name="adj" fmla="val 5217"/>
            </a:avLst>
          </a:prstGeom>
          <a:solidFill>
            <a:schemeClr val="bg2"/>
          </a:solidFill>
          <a:ln/>
          <a:effectLst>
            <a:outerShdw sx="100000" sy="100000" kx="0" ky="0" algn="bl" rotWithShape="0" blurRad="101600" dist="25400" dir="5400000">
              <a:srgbClr val="0F2A40">
                <a:alpha val="16000"/>
              </a:srgbClr>
            </a:outerShdw>
          </a:effectLst>
        </p:spPr>
      </p:sp>
      <p:sp>
        <p:nvSpPr>
          <p:cNvPr id="22" name="A4|Barcodes and stock control offset"/>
          <p:cNvSpPr/>
          <p:nvPr/>
        </p:nvSpPr>
        <p:spPr>
          <a:xfrm>
            <a:off x="6569964" y="4146804"/>
            <a:ext cx="777240" cy="777240"/>
          </a:xfrm>
          <a:prstGeom prst="roundRect">
            <a:avLst>
              <a:gd name="adj" fmla="val 22000"/>
            </a:avLst>
          </a:prstGeom>
          <a:solidFill>
            <a:schemeClr val="accent1"/>
          </a:solidFill>
          <a:ln/>
        </p:spPr>
      </p:sp>
      <p:sp>
        <p:nvSpPr>
          <p:cNvPr id="23" name="A4|Barcodes and stock control tile"/>
          <p:cNvSpPr/>
          <p:nvPr/>
        </p:nvSpPr>
        <p:spPr>
          <a:xfrm>
            <a:off x="6492240" y="4069080"/>
            <a:ext cx="777240" cy="777240"/>
          </a:xfrm>
          <a:prstGeom prst="roundRect">
            <a:avLst>
              <a:gd name="adj" fmla="val 22000"/>
            </a:avLst>
          </a:prstGeom>
          <a:solidFill>
            <a:schemeClr val="tx2"/>
          </a:solidFill>
          <a:ln/>
        </p:spPr>
      </p:sp>
      <p:pic>
        <p:nvPicPr>
          <p:cNvPr id="24" name="A4|addImage" descr="Barcodes and stock control">    </p:cNvPr>
          <p:cNvPicPr>
            <a:picLocks noChangeAspect="1"/>
          </p:cNvPicPr>
          <p:nvPr/>
        </p:nvPicPr>
        <p:blipFill>
          <a:blip r:embed="rId4"/>
          <a:stretch>
            <a:fillRect/>
          </a:stretch>
        </p:blipFill>
        <p:spPr>
          <a:xfrm>
            <a:off x="6663233" y="4240073"/>
            <a:ext cx="435254" cy="435254"/>
          </a:xfrm>
          <a:prstGeom prst="rect">
            <a:avLst/>
          </a:prstGeom>
        </p:spPr>
      </p:pic>
      <p:sp>
        <p:nvSpPr>
          <p:cNvPr id="25" name="A4|addText"/>
          <p:cNvSpPr txBox="1"/>
          <p:nvPr/>
        </p:nvSpPr>
        <p:spPr>
          <a:xfrm>
            <a:off x="7543800" y="4069080"/>
            <a:ext cx="3749040" cy="411480"/>
          </a:xfrm>
          <a:prstGeom prst="rect">
            <a:avLst/>
          </a:prstGeom>
          <a:noFill/>
          <a:ln/>
        </p:spPr>
        <p:txBody>
          <a:bodyPr wrap="square" lIns="0" tIns="0" rIns="0" bIns="0" rtlCol="0" anchor="t"/>
          <a:lstStyle/>
          <a:p>
            <a:pPr indent="0" marL="0">
              <a:buNone/>
            </a:pPr>
            <a:r>
              <a:rPr lang="en-US" sz="1900" b="1" dirty="0">
                <a:solidFill>
                  <a:schemeClr val="tx2"/>
                </a:solidFill>
              </a:rPr>
              <a:t>Barcodes and stock control</a:t>
            </a:r>
            <a:endParaRPr lang="en-US" sz="1900" dirty="0"/>
          </a:p>
        </p:txBody>
      </p:sp>
      <p:sp>
        <p:nvSpPr>
          <p:cNvPr id="26" name="A4|addText"/>
          <p:cNvSpPr txBox="1"/>
          <p:nvPr/>
        </p:nvSpPr>
        <p:spPr>
          <a:xfrm>
            <a:off x="7543800" y="4526280"/>
            <a:ext cx="3749040" cy="1188720"/>
          </a:xfrm>
          <a:prstGeom prst="rect">
            <a:avLst/>
          </a:prstGeom>
          <a:noFill/>
          <a:ln/>
        </p:spPr>
        <p:txBody>
          <a:bodyPr wrap="square" lIns="0" tIns="0" rIns="0" bIns="0" rtlCol="0" anchor="t"/>
          <a:lstStyle/>
          <a:p>
            <a:pPr indent="0" marL="0">
              <a:buNone/>
            </a:pPr>
            <a:r>
              <a:rPr lang="en-US" sz="1700" dirty="0">
                <a:solidFill>
                  <a:schemeClr val="tx1"/>
                </a:solidFill>
              </a:rPr>
              <a:t>Every sale is scanned, stock levels update and new stock is ordered automatically.</a:t>
            </a:r>
            <a:endParaRPr lang="en-US" sz="17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1" fill="hold">
                      <p:stCondLst>
                        <p:cond delay="indefinite"/>
                      </p:stCondLst>
                      <p:childTnLst>
                        <p:par>
                          <p:cTn id="22"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childTnLst>
                          </p:cTn>
                        </p:par>
                      </p:childTnLst>
                    </p:cTn>
                  </p:par>
                  <p:par>
                    <p:cTn id="41" fill="hold">
                      <p:stCondLst>
                        <p:cond delay="indefinite"/>
                      </p:stCondLst>
                      <p:childTnLst>
                        <p:par>
                          <p:cTn id="4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4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4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4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childTnLst>
                          </p:cTn>
                        </p:par>
                      </p:childTnLst>
                    </p:cTn>
                  </p:par>
                  <p:par>
                    <p:cTn id="61" fill="hold">
                      <p:stCondLst>
                        <p:cond delay="indefinite"/>
                      </p:stCondLst>
                      <p:childTnLst>
                        <p:par>
                          <p:cTn id="6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4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4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childTnLst>
                                </p:cTn>
                              </p:par>
                              <p:par>
                                <p:cTn id="52" presetID="10"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4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4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400"/>
                                        <p:tgtEl>
                                          <p:spTgt spid="20"/>
                                        </p:tgtEl>
                                      </p:cBhvr>
                                    </p:animEffect>
                                  </p:childTnLst>
                                </p:cTn>
                              </p:par>
                            </p:childTnLst>
                          </p:cTn>
                        </p:par>
                      </p:childTnLst>
                    </p:cTn>
                  </p:par>
                  <p:par>
                    <p:cTn id="81" fill="hold">
                      <p:stCondLst>
                        <p:cond delay="indefinite"/>
                      </p:stCondLst>
                      <p:childTnLst>
                        <p:par>
                          <p:cTn id="8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400"/>
                                        <p:tgtEl>
                                          <p:spTgt spid="23"/>
                                        </p:tgtEl>
                                      </p:cBhvr>
                                    </p:animEffect>
                                  </p:childTnLst>
                                </p:cTn>
                              </p:par>
                              <p:par>
                                <p:cTn id="72" presetID="10" presetClass="entr" presetSubtype="0"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400"/>
                                        <p:tgtEl>
                                          <p:spTgt spid="2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400"/>
                                        <p:tgtEl>
                                          <p:spTgt spid="2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4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5"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686800" cy="822960"/>
          </a:xfrm>
          <a:prstGeom prst="rect">
            <a:avLst/>
          </a:prstGeom>
          <a:noFill/>
          <a:ln/>
        </p:spPr>
        <p:txBody>
          <a:bodyPr wrap="square" lIns="0" tIns="0" rIns="0" bIns="0" rtlCol="0" anchor="ctr"/>
          <a:lstStyle/>
          <a:p>
            <a:pPr algn="l" indent="0" marL="0">
              <a:buNone/>
            </a:pPr>
            <a:r>
              <a:rPr lang="en-US" sz="3200" b="1" dirty="0">
                <a:solidFill>
                  <a:schemeClr val="tx2"/>
                </a:solidFill>
              </a:rPr>
              <a:t>Read a barcode</a:t>
            </a:r>
            <a:endParaRPr lang="en-US" sz="3200" dirty="0"/>
          </a:p>
        </p:txBody>
      </p:sp>
      <p:sp>
        <p:nvSpPr>
          <p:cNvPr id="3" name="Activity chip"/>
          <p:cNvSpPr/>
          <p:nvPr/>
        </p:nvSpPr>
        <p:spPr>
          <a:xfrm>
            <a:off x="9464040" y="566928"/>
            <a:ext cx="2194560" cy="384048"/>
          </a:xfrm>
          <a:prstGeom prst="roundRect">
            <a:avLst>
              <a:gd name="adj" fmla="val 50000"/>
            </a:avLst>
          </a:prstGeom>
          <a:solidFill>
            <a:schemeClr val="tx2"/>
          </a:solidFill>
          <a:ln/>
        </p:spPr>
      </p:sp>
      <p:sp>
        <p:nvSpPr>
          <p:cNvPr id="4" name="Text 2"/>
          <p:cNvSpPr txBox="1"/>
          <p:nvPr/>
        </p:nvSpPr>
        <p:spPr>
          <a:xfrm>
            <a:off x="9464040" y="566928"/>
            <a:ext cx="219456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PAIR TASK · 5 MIN</a:t>
            </a:r>
            <a:endParaRPr lang="en-US" sz="1200" dirty="0"/>
          </a:p>
        </p:txBody>
      </p:sp>
      <p:sp>
        <p:nvSpPr>
          <p:cNvPr id="5" name="Barcode"/>
          <p:cNvSpPr/>
          <p:nvPr/>
        </p:nvSpPr>
        <p:spPr>
          <a:xfrm>
            <a:off x="548640" y="1417320"/>
            <a:ext cx="6583680" cy="4526280"/>
          </a:xfrm>
          <a:prstGeom prst="roundRect">
            <a:avLst>
              <a:gd name="adj" fmla="val 2424"/>
            </a:avLst>
          </a:prstGeom>
          <a:solidFill>
            <a:schemeClr val="bg1"/>
          </a:solidFill>
          <a:ln/>
          <a:effectLst>
            <a:outerShdw sx="100000" sy="100000" kx="0" ky="0" algn="bl" rotWithShape="0" blurRad="101600" dist="25400" dir="5400000">
              <a:srgbClr val="0F2A40">
                <a:alpha val="16000"/>
              </a:srgbClr>
            </a:outerShdw>
          </a:effectLst>
        </p:spPr>
      </p:sp>
      <p:sp>
        <p:nvSpPr>
          <p:cNvPr id="6" name="Shape 4"/>
          <p:cNvSpPr/>
          <p:nvPr/>
        </p:nvSpPr>
        <p:spPr>
          <a:xfrm>
            <a:off x="960120" y="1828800"/>
            <a:ext cx="29261" cy="2011680"/>
          </a:xfrm>
          <a:prstGeom prst="rect">
            <a:avLst/>
          </a:prstGeom>
          <a:solidFill>
            <a:schemeClr val="tx1"/>
          </a:solidFill>
          <a:ln/>
        </p:spPr>
      </p:sp>
      <p:sp>
        <p:nvSpPr>
          <p:cNvPr id="7" name="Shape 5"/>
          <p:cNvSpPr/>
          <p:nvPr/>
        </p:nvSpPr>
        <p:spPr>
          <a:xfrm>
            <a:off x="1146658" y="1828800"/>
            <a:ext cx="58522" cy="2011680"/>
          </a:xfrm>
          <a:prstGeom prst="rect">
            <a:avLst/>
          </a:prstGeom>
          <a:solidFill>
            <a:schemeClr val="tx1"/>
          </a:solidFill>
          <a:ln/>
        </p:spPr>
      </p:sp>
      <p:sp>
        <p:nvSpPr>
          <p:cNvPr id="8" name="Shape 6"/>
          <p:cNvSpPr/>
          <p:nvPr/>
        </p:nvSpPr>
        <p:spPr>
          <a:xfrm>
            <a:off x="1362456" y="1828800"/>
            <a:ext cx="87782" cy="2011680"/>
          </a:xfrm>
          <a:prstGeom prst="rect">
            <a:avLst/>
          </a:prstGeom>
          <a:solidFill>
            <a:schemeClr val="tx1"/>
          </a:solidFill>
          <a:ln/>
        </p:spPr>
      </p:sp>
      <p:sp>
        <p:nvSpPr>
          <p:cNvPr id="9" name="Shape 7"/>
          <p:cNvSpPr/>
          <p:nvPr/>
        </p:nvSpPr>
        <p:spPr>
          <a:xfrm>
            <a:off x="1607515" y="1828800"/>
            <a:ext cx="29261" cy="2011680"/>
          </a:xfrm>
          <a:prstGeom prst="rect">
            <a:avLst/>
          </a:prstGeom>
          <a:solidFill>
            <a:schemeClr val="tx1"/>
          </a:solidFill>
          <a:ln/>
        </p:spPr>
      </p:sp>
      <p:sp>
        <p:nvSpPr>
          <p:cNvPr id="10" name="Shape 8"/>
          <p:cNvSpPr/>
          <p:nvPr/>
        </p:nvSpPr>
        <p:spPr>
          <a:xfrm>
            <a:off x="1823314" y="1828800"/>
            <a:ext cx="58522" cy="2011680"/>
          </a:xfrm>
          <a:prstGeom prst="rect">
            <a:avLst/>
          </a:prstGeom>
          <a:solidFill>
            <a:schemeClr val="tx1"/>
          </a:solidFill>
          <a:ln/>
        </p:spPr>
      </p:sp>
      <p:sp>
        <p:nvSpPr>
          <p:cNvPr id="11" name="Shape 9"/>
          <p:cNvSpPr/>
          <p:nvPr/>
        </p:nvSpPr>
        <p:spPr>
          <a:xfrm>
            <a:off x="2039112" y="1828800"/>
            <a:ext cx="29261" cy="2011680"/>
          </a:xfrm>
          <a:prstGeom prst="rect">
            <a:avLst/>
          </a:prstGeom>
          <a:solidFill>
            <a:schemeClr val="tx1"/>
          </a:solidFill>
          <a:ln/>
        </p:spPr>
      </p:sp>
      <p:sp>
        <p:nvSpPr>
          <p:cNvPr id="12" name="Shape 10"/>
          <p:cNvSpPr/>
          <p:nvPr/>
        </p:nvSpPr>
        <p:spPr>
          <a:xfrm>
            <a:off x="2284171" y="1828800"/>
            <a:ext cx="29261" cy="2011680"/>
          </a:xfrm>
          <a:prstGeom prst="rect">
            <a:avLst/>
          </a:prstGeom>
          <a:solidFill>
            <a:schemeClr val="tx1"/>
          </a:solidFill>
          <a:ln/>
        </p:spPr>
      </p:sp>
      <p:sp>
        <p:nvSpPr>
          <p:cNvPr id="13" name="Shape 11"/>
          <p:cNvSpPr/>
          <p:nvPr/>
        </p:nvSpPr>
        <p:spPr>
          <a:xfrm>
            <a:off x="2499970" y="1828800"/>
            <a:ext cx="29261" cy="2011680"/>
          </a:xfrm>
          <a:prstGeom prst="rect">
            <a:avLst/>
          </a:prstGeom>
          <a:solidFill>
            <a:schemeClr val="tx1"/>
          </a:solidFill>
          <a:ln/>
        </p:spPr>
      </p:sp>
      <p:sp>
        <p:nvSpPr>
          <p:cNvPr id="14" name="Shape 12"/>
          <p:cNvSpPr/>
          <p:nvPr/>
        </p:nvSpPr>
        <p:spPr>
          <a:xfrm>
            <a:off x="2686507" y="1828800"/>
            <a:ext cx="58522" cy="2011680"/>
          </a:xfrm>
          <a:prstGeom prst="rect">
            <a:avLst/>
          </a:prstGeom>
          <a:solidFill>
            <a:schemeClr val="tx1"/>
          </a:solidFill>
          <a:ln/>
        </p:spPr>
      </p:sp>
      <p:sp>
        <p:nvSpPr>
          <p:cNvPr id="15" name="Shape 13"/>
          <p:cNvSpPr/>
          <p:nvPr/>
        </p:nvSpPr>
        <p:spPr>
          <a:xfrm>
            <a:off x="2902306" y="1828800"/>
            <a:ext cx="29261" cy="2011680"/>
          </a:xfrm>
          <a:prstGeom prst="rect">
            <a:avLst/>
          </a:prstGeom>
          <a:solidFill>
            <a:schemeClr val="tx1"/>
          </a:solidFill>
          <a:ln/>
        </p:spPr>
      </p:sp>
      <p:sp>
        <p:nvSpPr>
          <p:cNvPr id="16" name="Shape 14"/>
          <p:cNvSpPr/>
          <p:nvPr/>
        </p:nvSpPr>
        <p:spPr>
          <a:xfrm>
            <a:off x="3088843" y="1828800"/>
            <a:ext cx="87782" cy="2011680"/>
          </a:xfrm>
          <a:prstGeom prst="rect">
            <a:avLst/>
          </a:prstGeom>
          <a:solidFill>
            <a:schemeClr val="tx1"/>
          </a:solidFill>
          <a:ln/>
        </p:spPr>
      </p:sp>
      <p:sp>
        <p:nvSpPr>
          <p:cNvPr id="17" name="Shape 15"/>
          <p:cNvSpPr/>
          <p:nvPr/>
        </p:nvSpPr>
        <p:spPr>
          <a:xfrm>
            <a:off x="3363163" y="1828800"/>
            <a:ext cx="29261" cy="2011680"/>
          </a:xfrm>
          <a:prstGeom prst="rect">
            <a:avLst/>
          </a:prstGeom>
          <a:solidFill>
            <a:schemeClr val="tx1"/>
          </a:solidFill>
          <a:ln/>
        </p:spPr>
      </p:sp>
      <p:sp>
        <p:nvSpPr>
          <p:cNvPr id="18" name="Shape 16"/>
          <p:cNvSpPr/>
          <p:nvPr/>
        </p:nvSpPr>
        <p:spPr>
          <a:xfrm>
            <a:off x="3549701" y="1828800"/>
            <a:ext cx="58522" cy="2011680"/>
          </a:xfrm>
          <a:prstGeom prst="rect">
            <a:avLst/>
          </a:prstGeom>
          <a:solidFill>
            <a:schemeClr val="tx1"/>
          </a:solidFill>
          <a:ln/>
        </p:spPr>
      </p:sp>
      <p:sp>
        <p:nvSpPr>
          <p:cNvPr id="19" name="Shape 17"/>
          <p:cNvSpPr/>
          <p:nvPr/>
        </p:nvSpPr>
        <p:spPr>
          <a:xfrm>
            <a:off x="3765499" y="1828800"/>
            <a:ext cx="29261" cy="2011680"/>
          </a:xfrm>
          <a:prstGeom prst="rect">
            <a:avLst/>
          </a:prstGeom>
          <a:solidFill>
            <a:schemeClr val="tx1"/>
          </a:solidFill>
          <a:ln/>
        </p:spPr>
      </p:sp>
      <p:sp>
        <p:nvSpPr>
          <p:cNvPr id="20" name="Shape 18"/>
          <p:cNvSpPr/>
          <p:nvPr/>
        </p:nvSpPr>
        <p:spPr>
          <a:xfrm>
            <a:off x="4010558" y="1828800"/>
            <a:ext cx="29261" cy="2011680"/>
          </a:xfrm>
          <a:prstGeom prst="rect">
            <a:avLst/>
          </a:prstGeom>
          <a:solidFill>
            <a:schemeClr val="tx1"/>
          </a:solidFill>
          <a:ln/>
        </p:spPr>
      </p:sp>
      <p:sp>
        <p:nvSpPr>
          <p:cNvPr id="21" name="Shape 19"/>
          <p:cNvSpPr/>
          <p:nvPr/>
        </p:nvSpPr>
        <p:spPr>
          <a:xfrm>
            <a:off x="4197096" y="1828800"/>
            <a:ext cx="58522" cy="2011680"/>
          </a:xfrm>
          <a:prstGeom prst="rect">
            <a:avLst/>
          </a:prstGeom>
          <a:solidFill>
            <a:schemeClr val="tx1"/>
          </a:solidFill>
          <a:ln/>
        </p:spPr>
      </p:sp>
      <p:sp>
        <p:nvSpPr>
          <p:cNvPr id="22" name="Shape 20"/>
          <p:cNvSpPr/>
          <p:nvPr/>
        </p:nvSpPr>
        <p:spPr>
          <a:xfrm>
            <a:off x="4442155" y="1828800"/>
            <a:ext cx="29261" cy="2011680"/>
          </a:xfrm>
          <a:prstGeom prst="rect">
            <a:avLst/>
          </a:prstGeom>
          <a:solidFill>
            <a:schemeClr val="tx1"/>
          </a:solidFill>
          <a:ln/>
        </p:spPr>
      </p:sp>
      <p:sp>
        <p:nvSpPr>
          <p:cNvPr id="23" name="Shape 21"/>
          <p:cNvSpPr/>
          <p:nvPr/>
        </p:nvSpPr>
        <p:spPr>
          <a:xfrm>
            <a:off x="4628693" y="1828800"/>
            <a:ext cx="29261" cy="2011680"/>
          </a:xfrm>
          <a:prstGeom prst="rect">
            <a:avLst/>
          </a:prstGeom>
          <a:solidFill>
            <a:schemeClr val="tx1"/>
          </a:solidFill>
          <a:ln/>
        </p:spPr>
      </p:sp>
      <p:sp>
        <p:nvSpPr>
          <p:cNvPr id="24" name="Shape 22"/>
          <p:cNvSpPr/>
          <p:nvPr/>
        </p:nvSpPr>
        <p:spPr>
          <a:xfrm>
            <a:off x="4844491" y="1828800"/>
            <a:ext cx="87782" cy="2011680"/>
          </a:xfrm>
          <a:prstGeom prst="rect">
            <a:avLst/>
          </a:prstGeom>
          <a:solidFill>
            <a:schemeClr val="tx1"/>
          </a:solidFill>
          <a:ln/>
        </p:spPr>
      </p:sp>
      <p:sp>
        <p:nvSpPr>
          <p:cNvPr id="25" name="Shape 23"/>
          <p:cNvSpPr/>
          <p:nvPr/>
        </p:nvSpPr>
        <p:spPr>
          <a:xfrm>
            <a:off x="5089550" y="1828800"/>
            <a:ext cx="29261" cy="2011680"/>
          </a:xfrm>
          <a:prstGeom prst="rect">
            <a:avLst/>
          </a:prstGeom>
          <a:solidFill>
            <a:schemeClr val="tx1"/>
          </a:solidFill>
          <a:ln/>
        </p:spPr>
      </p:sp>
      <p:sp>
        <p:nvSpPr>
          <p:cNvPr id="26" name="Shape 24"/>
          <p:cNvSpPr/>
          <p:nvPr/>
        </p:nvSpPr>
        <p:spPr>
          <a:xfrm>
            <a:off x="5305349" y="1828800"/>
            <a:ext cx="29261" cy="2011680"/>
          </a:xfrm>
          <a:prstGeom prst="rect">
            <a:avLst/>
          </a:prstGeom>
          <a:solidFill>
            <a:schemeClr val="tx1"/>
          </a:solidFill>
          <a:ln/>
        </p:spPr>
      </p:sp>
      <p:sp>
        <p:nvSpPr>
          <p:cNvPr id="27" name="Shape 25"/>
          <p:cNvSpPr/>
          <p:nvPr/>
        </p:nvSpPr>
        <p:spPr>
          <a:xfrm>
            <a:off x="5491886" y="1828800"/>
            <a:ext cx="58522" cy="2011680"/>
          </a:xfrm>
          <a:prstGeom prst="rect">
            <a:avLst/>
          </a:prstGeom>
          <a:solidFill>
            <a:schemeClr val="tx1"/>
          </a:solidFill>
          <a:ln/>
        </p:spPr>
      </p:sp>
      <p:sp>
        <p:nvSpPr>
          <p:cNvPr id="28" name="Shape 26"/>
          <p:cNvSpPr/>
          <p:nvPr/>
        </p:nvSpPr>
        <p:spPr>
          <a:xfrm>
            <a:off x="5707685" y="1828800"/>
            <a:ext cx="87782" cy="2011680"/>
          </a:xfrm>
          <a:prstGeom prst="rect">
            <a:avLst/>
          </a:prstGeom>
          <a:solidFill>
            <a:schemeClr val="tx1"/>
          </a:solidFill>
          <a:ln/>
        </p:spPr>
      </p:sp>
      <p:sp>
        <p:nvSpPr>
          <p:cNvPr id="29" name="Shape 27"/>
          <p:cNvSpPr/>
          <p:nvPr/>
        </p:nvSpPr>
        <p:spPr>
          <a:xfrm>
            <a:off x="5952744" y="1828800"/>
            <a:ext cx="29261" cy="2011680"/>
          </a:xfrm>
          <a:prstGeom prst="rect">
            <a:avLst/>
          </a:prstGeom>
          <a:solidFill>
            <a:schemeClr val="tx1"/>
          </a:solidFill>
          <a:ln/>
        </p:spPr>
      </p:sp>
      <p:sp>
        <p:nvSpPr>
          <p:cNvPr id="30" name="Shape 28"/>
          <p:cNvSpPr/>
          <p:nvPr/>
        </p:nvSpPr>
        <p:spPr>
          <a:xfrm>
            <a:off x="6168542" y="1828800"/>
            <a:ext cx="29261" cy="2011680"/>
          </a:xfrm>
          <a:prstGeom prst="rect">
            <a:avLst/>
          </a:prstGeom>
          <a:solidFill>
            <a:schemeClr val="tx1"/>
          </a:solidFill>
          <a:ln/>
        </p:spPr>
      </p:sp>
      <p:sp>
        <p:nvSpPr>
          <p:cNvPr id="31" name="Shape 29"/>
          <p:cNvSpPr/>
          <p:nvPr/>
        </p:nvSpPr>
        <p:spPr>
          <a:xfrm>
            <a:off x="6355080" y="1828800"/>
            <a:ext cx="29261" cy="2011680"/>
          </a:xfrm>
          <a:prstGeom prst="rect">
            <a:avLst/>
          </a:prstGeom>
          <a:solidFill>
            <a:schemeClr val="tx1"/>
          </a:solidFill>
          <a:ln/>
        </p:spPr>
      </p:sp>
      <p:sp>
        <p:nvSpPr>
          <p:cNvPr id="32" name="Shape 30"/>
          <p:cNvSpPr/>
          <p:nvPr/>
        </p:nvSpPr>
        <p:spPr>
          <a:xfrm>
            <a:off x="6570878" y="1828800"/>
            <a:ext cx="29261" cy="2011680"/>
          </a:xfrm>
          <a:prstGeom prst="rect">
            <a:avLst/>
          </a:prstGeom>
          <a:solidFill>
            <a:schemeClr val="tx1"/>
          </a:solidFill>
          <a:ln/>
        </p:spPr>
      </p:sp>
      <p:sp>
        <p:nvSpPr>
          <p:cNvPr id="33" name="Shape 31"/>
          <p:cNvSpPr/>
          <p:nvPr/>
        </p:nvSpPr>
        <p:spPr>
          <a:xfrm>
            <a:off x="6815938" y="1828800"/>
            <a:ext cx="29261" cy="2011680"/>
          </a:xfrm>
          <a:prstGeom prst="rect">
            <a:avLst/>
          </a:prstGeom>
          <a:solidFill>
            <a:schemeClr val="tx1"/>
          </a:solidFill>
          <a:ln/>
        </p:spPr>
      </p:sp>
      <p:sp>
        <p:nvSpPr>
          <p:cNvPr id="34" name="Text 32"/>
          <p:cNvSpPr txBox="1"/>
          <p:nvPr/>
        </p:nvSpPr>
        <p:spPr>
          <a:xfrm>
            <a:off x="960120" y="3931920"/>
            <a:ext cx="457200" cy="457200"/>
          </a:xfrm>
          <a:prstGeom prst="rect">
            <a:avLst/>
          </a:prstGeom>
          <a:noFill/>
          <a:ln/>
        </p:spPr>
        <p:txBody>
          <a:bodyPr wrap="square" lIns="0" tIns="0" rIns="0" bIns="0" rtlCol="0" anchor="t"/>
          <a:lstStyle/>
          <a:p>
            <a:pPr algn="ctr" indent="0" marL="0">
              <a:buNone/>
            </a:pPr>
            <a:r>
              <a:rPr lang="en-US" sz="2200" b="1" dirty="0">
                <a:solidFill>
                  <a:schemeClr val="tx1"/>
                </a:solidFill>
                <a:latin typeface="Courier New" pitchFamily="34" charset="0"/>
                <a:ea typeface="Courier New" pitchFamily="34" charset="-122"/>
                <a:cs typeface="Courier New" pitchFamily="34" charset="-120"/>
              </a:rPr>
              <a:t>0</a:t>
            </a:r>
            <a:endParaRPr lang="en-US" sz="2200" dirty="0"/>
          </a:p>
        </p:txBody>
      </p:sp>
      <p:sp>
        <p:nvSpPr>
          <p:cNvPr id="35" name="Shape 33"/>
          <p:cNvSpPr/>
          <p:nvPr/>
        </p:nvSpPr>
        <p:spPr>
          <a:xfrm>
            <a:off x="1005840" y="4480560"/>
            <a:ext cx="365760" cy="73152"/>
          </a:xfrm>
          <a:prstGeom prst="roundRect">
            <a:avLst>
              <a:gd name="adj" fmla="val 50000"/>
            </a:avLst>
          </a:prstGeom>
          <a:solidFill>
            <a:schemeClr val="accent6"/>
          </a:solidFill>
          <a:ln/>
        </p:spPr>
      </p:sp>
      <p:sp>
        <p:nvSpPr>
          <p:cNvPr id="36" name="Text 34"/>
          <p:cNvSpPr txBox="1"/>
          <p:nvPr/>
        </p:nvSpPr>
        <p:spPr>
          <a:xfrm>
            <a:off x="777240" y="4617720"/>
            <a:ext cx="822960" cy="548640"/>
          </a:xfrm>
          <a:prstGeom prst="rect">
            <a:avLst/>
          </a:prstGeom>
          <a:noFill/>
          <a:ln/>
        </p:spPr>
        <p:txBody>
          <a:bodyPr wrap="square" lIns="0" tIns="0" rIns="0" bIns="0" rtlCol="0" anchor="t"/>
          <a:lstStyle/>
          <a:p>
            <a:pPr algn="ctr" indent="0" marL="0">
              <a:buNone/>
            </a:pPr>
            <a:r>
              <a:rPr lang="en-US" sz="1500" b="1" dirty="0">
                <a:solidFill>
                  <a:schemeClr val="accent6"/>
                </a:solidFill>
              </a:rPr>
              <a:t>System</a:t>
            </a:r>
            <a:endParaRPr lang="en-US" sz="1500" dirty="0"/>
          </a:p>
        </p:txBody>
      </p:sp>
      <p:sp>
        <p:nvSpPr>
          <p:cNvPr id="37" name="Text 35"/>
          <p:cNvSpPr txBox="1"/>
          <p:nvPr/>
        </p:nvSpPr>
        <p:spPr>
          <a:xfrm>
            <a:off x="1600200" y="3931920"/>
            <a:ext cx="2240280" cy="457200"/>
          </a:xfrm>
          <a:prstGeom prst="rect">
            <a:avLst/>
          </a:prstGeom>
          <a:noFill/>
          <a:ln/>
        </p:spPr>
        <p:txBody>
          <a:bodyPr wrap="square" lIns="0" tIns="0" rIns="0" bIns="0" rtlCol="0" anchor="t"/>
          <a:lstStyle/>
          <a:p>
            <a:pPr algn="ctr" indent="0" marL="0">
              <a:buNone/>
            </a:pPr>
            <a:r>
              <a:rPr lang="en-US" sz="2200" b="1" dirty="0">
                <a:solidFill>
                  <a:schemeClr val="tx1"/>
                </a:solidFill>
                <a:latin typeface="Courier New" pitchFamily="34" charset="0"/>
                <a:ea typeface="Courier New" pitchFamily="34" charset="-122"/>
                <a:cs typeface="Courier New" pitchFamily="34" charset="-120"/>
              </a:rPr>
              <a:t>12345</a:t>
            </a:r>
            <a:endParaRPr lang="en-US" sz="2200" dirty="0"/>
          </a:p>
        </p:txBody>
      </p:sp>
      <p:sp>
        <p:nvSpPr>
          <p:cNvPr id="38" name="Shape 36"/>
          <p:cNvSpPr/>
          <p:nvPr/>
        </p:nvSpPr>
        <p:spPr>
          <a:xfrm>
            <a:off x="1645920" y="4480560"/>
            <a:ext cx="2148840" cy="73152"/>
          </a:xfrm>
          <a:prstGeom prst="roundRect">
            <a:avLst>
              <a:gd name="adj" fmla="val 50000"/>
            </a:avLst>
          </a:prstGeom>
          <a:solidFill>
            <a:schemeClr val="accent2"/>
          </a:solidFill>
          <a:ln/>
        </p:spPr>
      </p:sp>
      <p:sp>
        <p:nvSpPr>
          <p:cNvPr id="39" name="Text 37"/>
          <p:cNvSpPr txBox="1"/>
          <p:nvPr/>
        </p:nvSpPr>
        <p:spPr>
          <a:xfrm>
            <a:off x="1417320" y="4617720"/>
            <a:ext cx="2606040" cy="548640"/>
          </a:xfrm>
          <a:prstGeom prst="rect">
            <a:avLst/>
          </a:prstGeom>
          <a:noFill/>
          <a:ln/>
        </p:spPr>
        <p:txBody>
          <a:bodyPr wrap="square" lIns="0" tIns="0" rIns="0" bIns="0" rtlCol="0" anchor="t"/>
          <a:lstStyle/>
          <a:p>
            <a:pPr algn="ctr" indent="0" marL="0">
              <a:buNone/>
            </a:pPr>
            <a:r>
              <a:rPr lang="en-US" sz="1500" b="1" dirty="0">
                <a:solidFill>
                  <a:schemeClr val="accent2"/>
                </a:solidFill>
              </a:rPr>
              <a:t>Manufacturer code</a:t>
            </a:r>
            <a:endParaRPr lang="en-US" sz="1500" dirty="0"/>
          </a:p>
        </p:txBody>
      </p:sp>
      <p:sp>
        <p:nvSpPr>
          <p:cNvPr id="40" name="Text 38"/>
          <p:cNvSpPr txBox="1"/>
          <p:nvPr/>
        </p:nvSpPr>
        <p:spPr>
          <a:xfrm>
            <a:off x="3977640" y="3931920"/>
            <a:ext cx="2240280" cy="457200"/>
          </a:xfrm>
          <a:prstGeom prst="rect">
            <a:avLst/>
          </a:prstGeom>
          <a:noFill/>
          <a:ln/>
        </p:spPr>
        <p:txBody>
          <a:bodyPr wrap="square" lIns="0" tIns="0" rIns="0" bIns="0" rtlCol="0" anchor="t"/>
          <a:lstStyle/>
          <a:p>
            <a:pPr algn="ctr" indent="0" marL="0">
              <a:buNone/>
            </a:pPr>
            <a:r>
              <a:rPr lang="en-US" sz="2200" b="1" dirty="0">
                <a:solidFill>
                  <a:schemeClr val="tx1"/>
                </a:solidFill>
                <a:latin typeface="Courier New" pitchFamily="34" charset="0"/>
                <a:ea typeface="Courier New" pitchFamily="34" charset="-122"/>
                <a:cs typeface="Courier New" pitchFamily="34" charset="-120"/>
              </a:rPr>
              <a:t>67890</a:t>
            </a:r>
            <a:endParaRPr lang="en-US" sz="2200" dirty="0"/>
          </a:p>
        </p:txBody>
      </p:sp>
      <p:sp>
        <p:nvSpPr>
          <p:cNvPr id="41" name="Shape 39"/>
          <p:cNvSpPr/>
          <p:nvPr/>
        </p:nvSpPr>
        <p:spPr>
          <a:xfrm>
            <a:off x="4023360" y="4480560"/>
            <a:ext cx="2148840" cy="73152"/>
          </a:xfrm>
          <a:prstGeom prst="roundRect">
            <a:avLst>
              <a:gd name="adj" fmla="val 50000"/>
            </a:avLst>
          </a:prstGeom>
          <a:solidFill>
            <a:schemeClr val="accent3"/>
          </a:solidFill>
          <a:ln/>
        </p:spPr>
      </p:sp>
      <p:sp>
        <p:nvSpPr>
          <p:cNvPr id="42" name="Text 40"/>
          <p:cNvSpPr txBox="1"/>
          <p:nvPr/>
        </p:nvSpPr>
        <p:spPr>
          <a:xfrm>
            <a:off x="3794760" y="4617720"/>
            <a:ext cx="2606040" cy="548640"/>
          </a:xfrm>
          <a:prstGeom prst="rect">
            <a:avLst/>
          </a:prstGeom>
          <a:noFill/>
          <a:ln/>
        </p:spPr>
        <p:txBody>
          <a:bodyPr wrap="square" lIns="0" tIns="0" rIns="0" bIns="0" rtlCol="0" anchor="t"/>
          <a:lstStyle/>
          <a:p>
            <a:pPr algn="ctr" indent="0" marL="0">
              <a:buNone/>
            </a:pPr>
            <a:r>
              <a:rPr lang="en-US" sz="1500" b="1" dirty="0">
                <a:solidFill>
                  <a:schemeClr val="accent3"/>
                </a:solidFill>
              </a:rPr>
              <a:t>Product code</a:t>
            </a:r>
            <a:endParaRPr lang="en-US" sz="1500" dirty="0"/>
          </a:p>
        </p:txBody>
      </p:sp>
      <p:sp>
        <p:nvSpPr>
          <p:cNvPr id="43" name="Text 41"/>
          <p:cNvSpPr txBox="1"/>
          <p:nvPr/>
        </p:nvSpPr>
        <p:spPr>
          <a:xfrm>
            <a:off x="6355080" y="3931920"/>
            <a:ext cx="457200" cy="457200"/>
          </a:xfrm>
          <a:prstGeom prst="rect">
            <a:avLst/>
          </a:prstGeom>
          <a:noFill/>
          <a:ln/>
        </p:spPr>
        <p:txBody>
          <a:bodyPr wrap="square" lIns="0" tIns="0" rIns="0" bIns="0" rtlCol="0" anchor="t"/>
          <a:lstStyle/>
          <a:p>
            <a:pPr algn="ctr" indent="0" marL="0">
              <a:buNone/>
            </a:pPr>
            <a:r>
              <a:rPr lang="en-US" sz="2200" b="1" dirty="0">
                <a:solidFill>
                  <a:schemeClr val="tx1"/>
                </a:solidFill>
                <a:latin typeface="Courier New" pitchFamily="34" charset="0"/>
                <a:ea typeface="Courier New" pitchFamily="34" charset="-122"/>
                <a:cs typeface="Courier New" pitchFamily="34" charset="-120"/>
              </a:rPr>
              <a:t>5</a:t>
            </a:r>
            <a:endParaRPr lang="en-US" sz="2200" dirty="0"/>
          </a:p>
        </p:txBody>
      </p:sp>
      <p:sp>
        <p:nvSpPr>
          <p:cNvPr id="44" name="Shape 42"/>
          <p:cNvSpPr/>
          <p:nvPr/>
        </p:nvSpPr>
        <p:spPr>
          <a:xfrm>
            <a:off x="6400800" y="4480560"/>
            <a:ext cx="365760" cy="73152"/>
          </a:xfrm>
          <a:prstGeom prst="roundRect">
            <a:avLst>
              <a:gd name="adj" fmla="val 50000"/>
            </a:avLst>
          </a:prstGeom>
          <a:solidFill>
            <a:schemeClr val="accent6"/>
          </a:solidFill>
          <a:ln/>
        </p:spPr>
      </p:sp>
      <p:sp>
        <p:nvSpPr>
          <p:cNvPr id="45" name="Text 43"/>
          <p:cNvSpPr txBox="1"/>
          <p:nvPr/>
        </p:nvSpPr>
        <p:spPr>
          <a:xfrm>
            <a:off x="6172200" y="4617720"/>
            <a:ext cx="822960" cy="548640"/>
          </a:xfrm>
          <a:prstGeom prst="rect">
            <a:avLst/>
          </a:prstGeom>
          <a:noFill/>
          <a:ln/>
        </p:spPr>
        <p:txBody>
          <a:bodyPr wrap="square" lIns="0" tIns="0" rIns="0" bIns="0" rtlCol="0" anchor="t"/>
          <a:lstStyle/>
          <a:p>
            <a:pPr algn="ctr" indent="0" marL="0">
              <a:buNone/>
            </a:pPr>
            <a:r>
              <a:rPr lang="en-US" sz="1500" b="1" dirty="0">
                <a:solidFill>
                  <a:schemeClr val="accent6"/>
                </a:solidFill>
              </a:rPr>
              <a:t>Check digit</a:t>
            </a:r>
            <a:endParaRPr lang="en-US" sz="1500" dirty="0"/>
          </a:p>
        </p:txBody>
      </p:sp>
      <p:sp>
        <p:nvSpPr>
          <p:cNvPr id="46" name="Text 44"/>
          <p:cNvSpPr txBox="1"/>
          <p:nvPr/>
        </p:nvSpPr>
        <p:spPr>
          <a:xfrm>
            <a:off x="960120" y="5303520"/>
            <a:ext cx="5852160" cy="365760"/>
          </a:xfrm>
          <a:prstGeom prst="rect">
            <a:avLst/>
          </a:prstGeom>
          <a:noFill/>
          <a:ln/>
        </p:spPr>
        <p:txBody>
          <a:bodyPr wrap="square" lIns="0" tIns="0" rIns="0" bIns="0" rtlCol="0" anchor="t"/>
          <a:lstStyle/>
          <a:p>
            <a:pPr indent="0" marL="0">
              <a:buNone/>
            </a:pPr>
            <a:r>
              <a:rPr lang="en-US" sz="1200" dirty="0">
                <a:solidFill>
                  <a:schemeClr val="accent6"/>
                </a:solidFill>
              </a:rPr>
              <a:t>UPC-A barcode (example digits)</a:t>
            </a:r>
            <a:endParaRPr lang="en-US" sz="1200" dirty="0"/>
          </a:p>
        </p:txBody>
      </p:sp>
      <p:sp>
        <p:nvSpPr>
          <p:cNvPr id="47" name="Task panel"/>
          <p:cNvSpPr/>
          <p:nvPr/>
        </p:nvSpPr>
        <p:spPr>
          <a:xfrm>
            <a:off x="7360920" y="1417320"/>
            <a:ext cx="4297680" cy="4526280"/>
          </a:xfrm>
          <a:prstGeom prst="roundRect">
            <a:avLst>
              <a:gd name="adj" fmla="val 2553"/>
            </a:avLst>
          </a:prstGeom>
          <a:solidFill>
            <a:schemeClr val="bg1"/>
          </a:solidFill>
          <a:ln/>
          <a:effectLst>
            <a:outerShdw sx="100000" sy="100000" kx="0" ky="0" algn="bl" rotWithShape="0" blurRad="101600" dist="25400" dir="5400000">
              <a:srgbClr val="0F2A40">
                <a:alpha val="16000"/>
              </a:srgbClr>
            </a:outerShdw>
          </a:effectLst>
        </p:spPr>
      </p:sp>
      <p:sp>
        <p:nvSpPr>
          <p:cNvPr id="48" name="Text 46"/>
          <p:cNvSpPr txBox="1"/>
          <p:nvPr/>
        </p:nvSpPr>
        <p:spPr>
          <a:xfrm>
            <a:off x="7635240" y="1645920"/>
            <a:ext cx="3840480" cy="411480"/>
          </a:xfrm>
          <a:prstGeom prst="rect">
            <a:avLst/>
          </a:prstGeom>
          <a:noFill/>
          <a:ln/>
        </p:spPr>
        <p:txBody>
          <a:bodyPr wrap="square" lIns="0" tIns="0" rIns="0" bIns="0" rtlCol="0" anchor="t"/>
          <a:lstStyle/>
          <a:p>
            <a:pPr indent="0" marL="0">
              <a:buNone/>
            </a:pPr>
            <a:r>
              <a:rPr lang="en-US" sz="2000" b="1" dirty="0">
                <a:solidFill>
                  <a:schemeClr val="tx2"/>
                </a:solidFill>
              </a:rPr>
              <a:t>Your task</a:t>
            </a:r>
            <a:endParaRPr lang="en-US" sz="2000" dirty="0"/>
          </a:p>
        </p:txBody>
      </p:sp>
      <p:sp>
        <p:nvSpPr>
          <p:cNvPr id="49" name="Text 47"/>
          <p:cNvSpPr txBox="1"/>
          <p:nvPr/>
        </p:nvSpPr>
        <p:spPr>
          <a:xfrm>
            <a:off x="7635240" y="2148840"/>
            <a:ext cx="3840480" cy="3566160"/>
          </a:xfrm>
          <a:prstGeom prst="rect">
            <a:avLst/>
          </a:prstGeom>
          <a:noFill/>
          <a:ln/>
        </p:spPr>
        <p:txBody>
          <a:bodyPr wrap="square" lIns="0" tIns="0" rIns="0" bIns="0" rtlCol="0" anchor="t"/>
          <a:lstStyle/>
          <a:p>
            <a:pPr marL="342900" indent="-342900">
              <a:spcAft>
                <a:spcPts val="800"/>
              </a:spcAft>
              <a:buSzPct val="100000"/>
              <a:buFont typeface="+mj-lt"/>
              <a:buAutoNum type="arabicPeriod" startAt="1"/>
            </a:pPr>
            <a:r>
              <a:rPr lang="en-US" sz="1600" dirty="0">
                <a:solidFill>
                  <a:schemeClr val="tx1"/>
                </a:solidFill>
              </a:rPr>
              <a:t>Find two products made by the same company (or use the photos your teacher shows).</a:t>
            </a:r>
            <a:endParaRPr lang="en-US" sz="1600" dirty="0"/>
          </a:p>
          <a:p>
            <a:pPr marL="342900" indent="-342900">
              <a:spcAft>
                <a:spcPts val="800"/>
              </a:spcAft>
              <a:buSzPct val="100000"/>
              <a:buFont typeface="+mj-lt"/>
              <a:buAutoNum type="arabicPeriod" startAt="1"/>
            </a:pPr>
            <a:r>
              <a:rPr lang="en-US" sz="1600" dirty="0">
                <a:solidFill>
                  <a:schemeClr val="tx1"/>
                </a:solidFill>
              </a:rPr>
              <a:t>Compare the first group of digits. What do you notice?</a:t>
            </a:r>
            <a:endParaRPr lang="en-US" sz="1600" dirty="0"/>
          </a:p>
          <a:p>
            <a:pPr marL="342900" indent="-342900">
              <a:spcAft>
                <a:spcPts val="800"/>
              </a:spcAft>
              <a:buSzPct val="100000"/>
              <a:buFont typeface="+mj-lt"/>
              <a:buAutoNum type="arabicPeriod" startAt="1"/>
            </a:pPr>
            <a:r>
              <a:rPr lang="en-US" sz="1600" dirty="0">
                <a:solidFill>
                  <a:schemeClr val="tx1"/>
                </a:solidFill>
              </a:rPr>
              <a:t>Now compare the second group. Why are they different?</a:t>
            </a:r>
            <a:endParaRPr lang="en-US" sz="1600" dirty="0"/>
          </a:p>
          <a:p>
            <a:pPr marL="342900" indent="-342900">
              <a:buSzPct val="100000"/>
              <a:buFont typeface="+mj-lt"/>
              <a:buAutoNum type="arabicPeriod" startAt="1"/>
            </a:pPr>
            <a:r>
              <a:rPr lang="en-US" sz="1600" dirty="0">
                <a:solidFill>
                  <a:schemeClr val="tx1"/>
                </a:solidFill>
              </a:rPr>
              <a:t>How does this help a shop with stock control?</a:t>
            </a:r>
            <a:endParaRPr lang="en-US" sz="16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686800" cy="822960"/>
          </a:xfrm>
          <a:prstGeom prst="rect">
            <a:avLst/>
          </a:prstGeom>
          <a:noFill/>
          <a:ln/>
        </p:spPr>
        <p:txBody>
          <a:bodyPr wrap="square" lIns="0" tIns="0" rIns="0" bIns="0" rtlCol="0" anchor="ctr"/>
          <a:lstStyle/>
          <a:p>
            <a:pPr algn="l" indent="0" marL="0">
              <a:buNone/>
            </a:pPr>
            <a:r>
              <a:rPr lang="en-US" sz="3200" b="1" dirty="0">
                <a:solidFill>
                  <a:schemeClr val="tx2"/>
                </a:solidFill>
              </a:rPr>
              <a:t>Show me</a:t>
            </a:r>
            <a:endParaRPr lang="en-US" sz="3200" dirty="0"/>
          </a:p>
        </p:txBody>
      </p:sp>
      <p:sp>
        <p:nvSpPr>
          <p:cNvPr id="3" name="Activity chip"/>
          <p:cNvSpPr/>
          <p:nvPr/>
        </p:nvSpPr>
        <p:spPr>
          <a:xfrm>
            <a:off x="9464040" y="566928"/>
            <a:ext cx="2194560" cy="384048"/>
          </a:xfrm>
          <a:prstGeom prst="roundRect">
            <a:avLst>
              <a:gd name="adj" fmla="val 50000"/>
            </a:avLst>
          </a:prstGeom>
          <a:solidFill>
            <a:schemeClr val="tx2"/>
          </a:solidFill>
          <a:ln/>
        </p:spPr>
      </p:sp>
      <p:sp>
        <p:nvSpPr>
          <p:cNvPr id="4" name="Text 2"/>
          <p:cNvSpPr txBox="1"/>
          <p:nvPr/>
        </p:nvSpPr>
        <p:spPr>
          <a:xfrm>
            <a:off x="9464040" y="566928"/>
            <a:ext cx="219456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MINI-WHITEBOARD</a:t>
            </a:r>
            <a:endParaRPr lang="en-US" sz="1200" dirty="0"/>
          </a:p>
        </p:txBody>
      </p:sp>
      <p:sp>
        <p:nvSpPr>
          <p:cNvPr id="5" name="Text 3"/>
          <p:cNvSpPr txBox="1"/>
          <p:nvPr/>
        </p:nvSpPr>
        <p:spPr>
          <a:xfrm>
            <a:off x="548640" y="1417320"/>
            <a:ext cx="11064240" cy="731520"/>
          </a:xfrm>
          <a:prstGeom prst="rect">
            <a:avLst/>
          </a:prstGeom>
          <a:noFill/>
          <a:ln/>
        </p:spPr>
        <p:txBody>
          <a:bodyPr wrap="square" lIns="0" tIns="0" rIns="0" bIns="0" rtlCol="0" anchor="t"/>
          <a:lstStyle/>
          <a:p>
            <a:pPr indent="0" marL="0">
              <a:buNone/>
            </a:pPr>
            <a:r>
              <a:rPr lang="en-US" sz="3000" b="1" dirty="0">
                <a:solidFill>
                  <a:schemeClr val="tx2"/>
                </a:solidFill>
              </a:rPr>
              <a:t>Which task is a robot best suited to?</a:t>
            </a:r>
            <a:endParaRPr lang="en-US" sz="3000" dirty="0"/>
          </a:p>
        </p:txBody>
      </p:sp>
      <p:sp>
        <p:nvSpPr>
          <p:cNvPr id="6" name="Option A"/>
          <p:cNvSpPr/>
          <p:nvPr/>
        </p:nvSpPr>
        <p:spPr>
          <a:xfrm>
            <a:off x="548640" y="2423160"/>
            <a:ext cx="5349240" cy="1325880"/>
          </a:xfrm>
          <a:prstGeom prst="roundRect">
            <a:avLst>
              <a:gd name="adj" fmla="val 8276"/>
            </a:avLst>
          </a:prstGeom>
          <a:solidFill>
            <a:schemeClr val="bg1"/>
          </a:solidFill>
          <a:ln/>
          <a:effectLst>
            <a:outerShdw sx="100000" sy="100000" kx="0" ky="0" algn="bl" rotWithShape="0" blurRad="101600" dist="25400" dir="5400000">
              <a:srgbClr val="0F2A40">
                <a:alpha val="16000"/>
              </a:srgbClr>
            </a:outerShdw>
          </a:effectLst>
        </p:spPr>
      </p:sp>
      <p:sp>
        <p:nvSpPr>
          <p:cNvPr id="7" name="Shape 5"/>
          <p:cNvSpPr/>
          <p:nvPr/>
        </p:nvSpPr>
        <p:spPr>
          <a:xfrm>
            <a:off x="822960" y="2788920"/>
            <a:ext cx="594360" cy="594360"/>
          </a:xfrm>
          <a:prstGeom prst="ellipse">
            <a:avLst/>
          </a:prstGeom>
          <a:solidFill>
            <a:schemeClr val="tx2"/>
          </a:solidFill>
          <a:ln/>
        </p:spPr>
      </p:sp>
      <p:sp>
        <p:nvSpPr>
          <p:cNvPr id="8" name="Text 6"/>
          <p:cNvSpPr txBox="1"/>
          <p:nvPr/>
        </p:nvSpPr>
        <p:spPr>
          <a:xfrm>
            <a:off x="822960" y="2788920"/>
            <a:ext cx="594360" cy="594360"/>
          </a:xfrm>
          <a:prstGeom prst="rect">
            <a:avLst/>
          </a:prstGeom>
          <a:noFill/>
          <a:ln/>
        </p:spPr>
        <p:txBody>
          <a:bodyPr wrap="square" lIns="0" tIns="0" rIns="0" bIns="0" rtlCol="0" anchor="ctr"/>
          <a:lstStyle/>
          <a:p>
            <a:pPr algn="ctr" indent="0" marL="0">
              <a:buNone/>
            </a:pPr>
            <a:r>
              <a:rPr lang="en-US" sz="2200" b="1" dirty="0">
                <a:solidFill>
                  <a:schemeClr val="accent1"/>
                </a:solidFill>
              </a:rPr>
              <a:t>A</a:t>
            </a:r>
            <a:endParaRPr lang="en-US" sz="2200" dirty="0"/>
          </a:p>
        </p:txBody>
      </p:sp>
      <p:sp>
        <p:nvSpPr>
          <p:cNvPr id="9" name="Text 7"/>
          <p:cNvSpPr txBox="1"/>
          <p:nvPr/>
        </p:nvSpPr>
        <p:spPr>
          <a:xfrm>
            <a:off x="1645920" y="2651760"/>
            <a:ext cx="4023360" cy="868680"/>
          </a:xfrm>
          <a:prstGeom prst="rect">
            <a:avLst/>
          </a:prstGeom>
          <a:noFill/>
          <a:ln/>
        </p:spPr>
        <p:txBody>
          <a:bodyPr wrap="square" lIns="0" tIns="0" rIns="0" bIns="0" rtlCol="0" anchor="ctr"/>
          <a:lstStyle/>
          <a:p>
            <a:pPr indent="0" marL="0">
              <a:buNone/>
            </a:pPr>
            <a:r>
              <a:rPr lang="en-US" sz="1900" dirty="0">
                <a:solidFill>
                  <a:schemeClr val="tx1"/>
                </a:solidFill>
              </a:rPr>
              <a:t>Designing a new chair for a client</a:t>
            </a:r>
            <a:endParaRPr lang="en-US" sz="1900" dirty="0"/>
          </a:p>
        </p:txBody>
      </p:sp>
      <p:sp>
        <p:nvSpPr>
          <p:cNvPr id="10" name="Option B"/>
          <p:cNvSpPr/>
          <p:nvPr/>
        </p:nvSpPr>
        <p:spPr>
          <a:xfrm>
            <a:off x="6172200" y="2423160"/>
            <a:ext cx="5349240" cy="1325880"/>
          </a:xfrm>
          <a:prstGeom prst="roundRect">
            <a:avLst>
              <a:gd name="adj" fmla="val 8276"/>
            </a:avLst>
          </a:prstGeom>
          <a:solidFill>
            <a:schemeClr val="bg1"/>
          </a:solidFill>
          <a:ln/>
          <a:effectLst>
            <a:outerShdw sx="100000" sy="100000" kx="0" ky="0" algn="bl" rotWithShape="0" blurRad="101600" dist="25400" dir="5400000">
              <a:srgbClr val="0F2A40">
                <a:alpha val="16000"/>
              </a:srgbClr>
            </a:outerShdw>
          </a:effectLst>
        </p:spPr>
      </p:sp>
      <p:sp>
        <p:nvSpPr>
          <p:cNvPr id="11" name="Shape 9"/>
          <p:cNvSpPr/>
          <p:nvPr/>
        </p:nvSpPr>
        <p:spPr>
          <a:xfrm>
            <a:off x="6446520" y="2788920"/>
            <a:ext cx="594360" cy="594360"/>
          </a:xfrm>
          <a:prstGeom prst="ellipse">
            <a:avLst/>
          </a:prstGeom>
          <a:solidFill>
            <a:schemeClr val="tx2"/>
          </a:solidFill>
          <a:ln/>
        </p:spPr>
      </p:sp>
      <p:sp>
        <p:nvSpPr>
          <p:cNvPr id="12" name="Text 10"/>
          <p:cNvSpPr txBox="1"/>
          <p:nvPr/>
        </p:nvSpPr>
        <p:spPr>
          <a:xfrm>
            <a:off x="6446520" y="2788920"/>
            <a:ext cx="594360" cy="594360"/>
          </a:xfrm>
          <a:prstGeom prst="rect">
            <a:avLst/>
          </a:prstGeom>
          <a:noFill/>
          <a:ln/>
        </p:spPr>
        <p:txBody>
          <a:bodyPr wrap="square" lIns="0" tIns="0" rIns="0" bIns="0" rtlCol="0" anchor="ctr"/>
          <a:lstStyle/>
          <a:p>
            <a:pPr algn="ctr" indent="0" marL="0">
              <a:buNone/>
            </a:pPr>
            <a:r>
              <a:rPr lang="en-US" sz="2200" b="1" dirty="0">
                <a:solidFill>
                  <a:schemeClr val="accent1"/>
                </a:solidFill>
              </a:rPr>
              <a:t>B</a:t>
            </a:r>
            <a:endParaRPr lang="en-US" sz="2200" dirty="0"/>
          </a:p>
        </p:txBody>
      </p:sp>
      <p:sp>
        <p:nvSpPr>
          <p:cNvPr id="13" name="Text 11"/>
          <p:cNvSpPr txBox="1"/>
          <p:nvPr/>
        </p:nvSpPr>
        <p:spPr>
          <a:xfrm>
            <a:off x="7269480" y="2651760"/>
            <a:ext cx="4023360" cy="868680"/>
          </a:xfrm>
          <a:prstGeom prst="rect">
            <a:avLst/>
          </a:prstGeom>
          <a:noFill/>
          <a:ln/>
        </p:spPr>
        <p:txBody>
          <a:bodyPr wrap="square" lIns="0" tIns="0" rIns="0" bIns="0" rtlCol="0" anchor="ctr"/>
          <a:lstStyle/>
          <a:p>
            <a:pPr indent="0" marL="0">
              <a:buNone/>
            </a:pPr>
            <a:r>
              <a:rPr lang="en-US" sz="1900" dirty="0">
                <a:solidFill>
                  <a:schemeClr val="tx1"/>
                </a:solidFill>
              </a:rPr>
              <a:t>Spray painting 500 identical car doors</a:t>
            </a:r>
            <a:endParaRPr lang="en-US" sz="1900" dirty="0"/>
          </a:p>
        </p:txBody>
      </p:sp>
      <p:sp>
        <p:nvSpPr>
          <p:cNvPr id="14" name="Option C"/>
          <p:cNvSpPr/>
          <p:nvPr/>
        </p:nvSpPr>
        <p:spPr>
          <a:xfrm>
            <a:off x="548640" y="4023360"/>
            <a:ext cx="5349240" cy="1325880"/>
          </a:xfrm>
          <a:prstGeom prst="roundRect">
            <a:avLst>
              <a:gd name="adj" fmla="val 8276"/>
            </a:avLst>
          </a:prstGeom>
          <a:solidFill>
            <a:schemeClr val="bg1"/>
          </a:solidFill>
          <a:ln/>
          <a:effectLst>
            <a:outerShdw sx="100000" sy="100000" kx="0" ky="0" algn="bl" rotWithShape="0" blurRad="101600" dist="25400" dir="5400000">
              <a:srgbClr val="0F2A40">
                <a:alpha val="16000"/>
              </a:srgbClr>
            </a:outerShdw>
          </a:effectLst>
        </p:spPr>
      </p:sp>
      <p:sp>
        <p:nvSpPr>
          <p:cNvPr id="15" name="Shape 13"/>
          <p:cNvSpPr/>
          <p:nvPr/>
        </p:nvSpPr>
        <p:spPr>
          <a:xfrm>
            <a:off x="822960" y="4389120"/>
            <a:ext cx="594360" cy="594360"/>
          </a:xfrm>
          <a:prstGeom prst="ellipse">
            <a:avLst/>
          </a:prstGeom>
          <a:solidFill>
            <a:schemeClr val="tx2"/>
          </a:solidFill>
          <a:ln/>
        </p:spPr>
      </p:sp>
      <p:sp>
        <p:nvSpPr>
          <p:cNvPr id="16" name="Text 14"/>
          <p:cNvSpPr txBox="1"/>
          <p:nvPr/>
        </p:nvSpPr>
        <p:spPr>
          <a:xfrm>
            <a:off x="822960" y="4389120"/>
            <a:ext cx="594360" cy="594360"/>
          </a:xfrm>
          <a:prstGeom prst="rect">
            <a:avLst/>
          </a:prstGeom>
          <a:noFill/>
          <a:ln/>
        </p:spPr>
        <p:txBody>
          <a:bodyPr wrap="square" lIns="0" tIns="0" rIns="0" bIns="0" rtlCol="0" anchor="ctr"/>
          <a:lstStyle/>
          <a:p>
            <a:pPr algn="ctr" indent="0" marL="0">
              <a:buNone/>
            </a:pPr>
            <a:r>
              <a:rPr lang="en-US" sz="2200" b="1" dirty="0">
                <a:solidFill>
                  <a:schemeClr val="accent1"/>
                </a:solidFill>
              </a:rPr>
              <a:t>C</a:t>
            </a:r>
            <a:endParaRPr lang="en-US" sz="2200" dirty="0"/>
          </a:p>
        </p:txBody>
      </p:sp>
      <p:sp>
        <p:nvSpPr>
          <p:cNvPr id="17" name="Text 15"/>
          <p:cNvSpPr txBox="1"/>
          <p:nvPr/>
        </p:nvSpPr>
        <p:spPr>
          <a:xfrm>
            <a:off x="1645920" y="4251960"/>
            <a:ext cx="4023360" cy="868680"/>
          </a:xfrm>
          <a:prstGeom prst="rect">
            <a:avLst/>
          </a:prstGeom>
          <a:noFill/>
          <a:ln/>
        </p:spPr>
        <p:txBody>
          <a:bodyPr wrap="square" lIns="0" tIns="0" rIns="0" bIns="0" rtlCol="0" anchor="ctr"/>
          <a:lstStyle/>
          <a:p>
            <a:pPr indent="0" marL="0">
              <a:buNone/>
            </a:pPr>
            <a:r>
              <a:rPr lang="en-US" sz="1900" dirty="0">
                <a:solidFill>
                  <a:schemeClr val="tx1"/>
                </a:solidFill>
              </a:rPr>
              <a:t>Negotiating prices with a supplier</a:t>
            </a:r>
            <a:endParaRPr lang="en-US" sz="1900" dirty="0"/>
          </a:p>
        </p:txBody>
      </p:sp>
      <p:sp>
        <p:nvSpPr>
          <p:cNvPr id="18" name="Option D"/>
          <p:cNvSpPr/>
          <p:nvPr/>
        </p:nvSpPr>
        <p:spPr>
          <a:xfrm>
            <a:off x="6172200" y="4023360"/>
            <a:ext cx="5349240" cy="1325880"/>
          </a:xfrm>
          <a:prstGeom prst="roundRect">
            <a:avLst>
              <a:gd name="adj" fmla="val 8276"/>
            </a:avLst>
          </a:prstGeom>
          <a:solidFill>
            <a:schemeClr val="bg1"/>
          </a:solidFill>
          <a:ln/>
          <a:effectLst>
            <a:outerShdw sx="100000" sy="100000" kx="0" ky="0" algn="bl" rotWithShape="0" blurRad="101600" dist="25400" dir="5400000">
              <a:srgbClr val="0F2A40">
                <a:alpha val="16000"/>
              </a:srgbClr>
            </a:outerShdw>
          </a:effectLst>
        </p:spPr>
      </p:sp>
      <p:sp>
        <p:nvSpPr>
          <p:cNvPr id="19" name="Shape 17"/>
          <p:cNvSpPr/>
          <p:nvPr/>
        </p:nvSpPr>
        <p:spPr>
          <a:xfrm>
            <a:off x="6446520" y="4389120"/>
            <a:ext cx="594360" cy="594360"/>
          </a:xfrm>
          <a:prstGeom prst="ellipse">
            <a:avLst/>
          </a:prstGeom>
          <a:solidFill>
            <a:schemeClr val="tx2"/>
          </a:solidFill>
          <a:ln/>
        </p:spPr>
      </p:sp>
      <p:sp>
        <p:nvSpPr>
          <p:cNvPr id="20" name="Text 18"/>
          <p:cNvSpPr txBox="1"/>
          <p:nvPr/>
        </p:nvSpPr>
        <p:spPr>
          <a:xfrm>
            <a:off x="6446520" y="4389120"/>
            <a:ext cx="594360" cy="594360"/>
          </a:xfrm>
          <a:prstGeom prst="rect">
            <a:avLst/>
          </a:prstGeom>
          <a:noFill/>
          <a:ln/>
        </p:spPr>
        <p:txBody>
          <a:bodyPr wrap="square" lIns="0" tIns="0" rIns="0" bIns="0" rtlCol="0" anchor="ctr"/>
          <a:lstStyle/>
          <a:p>
            <a:pPr algn="ctr" indent="0" marL="0">
              <a:buNone/>
            </a:pPr>
            <a:r>
              <a:rPr lang="en-US" sz="2200" b="1" dirty="0">
                <a:solidFill>
                  <a:schemeClr val="accent1"/>
                </a:solidFill>
              </a:rPr>
              <a:t>D</a:t>
            </a:r>
            <a:endParaRPr lang="en-US" sz="2200" dirty="0"/>
          </a:p>
        </p:txBody>
      </p:sp>
      <p:sp>
        <p:nvSpPr>
          <p:cNvPr id="21" name="Text 19"/>
          <p:cNvSpPr txBox="1"/>
          <p:nvPr/>
        </p:nvSpPr>
        <p:spPr>
          <a:xfrm>
            <a:off x="7269480" y="4251960"/>
            <a:ext cx="4023360" cy="868680"/>
          </a:xfrm>
          <a:prstGeom prst="rect">
            <a:avLst/>
          </a:prstGeom>
          <a:noFill/>
          <a:ln/>
        </p:spPr>
        <p:txBody>
          <a:bodyPr wrap="square" lIns="0" tIns="0" rIns="0" bIns="0" rtlCol="0" anchor="ctr"/>
          <a:lstStyle/>
          <a:p>
            <a:pPr indent="0" marL="0">
              <a:buNone/>
            </a:pPr>
            <a:r>
              <a:rPr lang="en-US" sz="1900" dirty="0">
                <a:solidFill>
                  <a:schemeClr val="tx1"/>
                </a:solidFill>
              </a:rPr>
              <a:t>Comforting a patient in hospital</a:t>
            </a:r>
            <a:endParaRPr lang="en-US" sz="1900" dirty="0"/>
          </a:p>
        </p:txBody>
      </p:sp>
      <p:sp>
        <p:nvSpPr>
          <p:cNvPr id="22" name="Text 20"/>
          <p:cNvSpPr txBox="1"/>
          <p:nvPr/>
        </p:nvSpPr>
        <p:spPr>
          <a:xfrm>
            <a:off x="548640" y="5760720"/>
            <a:ext cx="10972800" cy="411480"/>
          </a:xfrm>
          <a:prstGeom prst="rect">
            <a:avLst/>
          </a:prstGeom>
          <a:noFill/>
          <a:ln/>
        </p:spPr>
        <p:txBody>
          <a:bodyPr wrap="square" lIns="0" tIns="0" rIns="0" bIns="0" rtlCol="0" anchor="t"/>
          <a:lstStyle/>
          <a:p>
            <a:pPr indent="0" marL="0">
              <a:buNone/>
            </a:pPr>
            <a:r>
              <a:rPr lang="en-US" sz="1600" dirty="0">
                <a:solidFill>
                  <a:schemeClr val="accent6"/>
                </a:solidFill>
              </a:rPr>
              <a:t>Write the letter, then one reason why.</a:t>
            </a:r>
            <a:endParaRPr lang="en-US" sz="1600" dirty="0"/>
          </a:p>
        </p:txBody>
      </p:sp>
      <p:sp>
        <p:nvSpPr>
          <p:cNvPr id="23" name="A1|Answer ring"/>
          <p:cNvSpPr/>
          <p:nvPr/>
        </p:nvSpPr>
        <p:spPr>
          <a:xfrm>
            <a:off x="6108192" y="2359152"/>
            <a:ext cx="5477256" cy="1453896"/>
          </a:xfrm>
          <a:prstGeom prst="roundRect">
            <a:avLst>
              <a:gd name="adj" fmla="val 10063"/>
            </a:avLst>
          </a:prstGeom>
          <a:solidFill>
            <a:schemeClr val="bg1">
              <a:alpha val="0"/>
            </a:schemeClr>
          </a:solidFill>
          <a:ln w="50800">
            <a:solidFill>
              <a:schemeClr val="accent4"/>
            </a:solidFill>
            <a:prstDash val="solid"/>
          </a:ln>
        </p:spPr>
      </p:sp>
      <p:sp>
        <p:nvSpPr>
          <p:cNvPr id="24" name="A1|Answer tag"/>
          <p:cNvSpPr/>
          <p:nvPr/>
        </p:nvSpPr>
        <p:spPr>
          <a:xfrm>
            <a:off x="9646920" y="2148840"/>
            <a:ext cx="1828800" cy="420624"/>
          </a:xfrm>
          <a:prstGeom prst="roundRect">
            <a:avLst>
              <a:gd name="adj" fmla="val 50000"/>
            </a:avLst>
          </a:prstGeom>
          <a:solidFill>
            <a:schemeClr val="accent4"/>
          </a:solidFill>
          <a:ln/>
        </p:spPr>
      </p:sp>
      <p:sp>
        <p:nvSpPr>
          <p:cNvPr id="25" name="A1|addText"/>
          <p:cNvSpPr txBox="1"/>
          <p:nvPr/>
        </p:nvSpPr>
        <p:spPr>
          <a:xfrm>
            <a:off x="9646920" y="2148840"/>
            <a:ext cx="1828800" cy="420624"/>
          </a:xfrm>
          <a:prstGeom prst="rect">
            <a:avLst/>
          </a:prstGeom>
          <a:noFill/>
          <a:ln/>
        </p:spPr>
        <p:txBody>
          <a:bodyPr wrap="square" lIns="0" tIns="0" rIns="0" bIns="0" rtlCol="0" anchor="ctr"/>
          <a:lstStyle/>
          <a:p>
            <a:pPr algn="ctr" indent="0" marL="0">
              <a:buNone/>
            </a:pPr>
            <a:r>
              <a:rPr lang="en-US" sz="1500" b="1" dirty="0">
                <a:solidFill>
                  <a:schemeClr val="bg1"/>
                </a:solidFill>
              </a:rPr>
              <a:t>✓ Answer: B</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23"/>
                                        </p:tgtEl>
                                        <p:attrNameLst>
                                          <p:attrName>style.visibility</p:attrName>
                                        </p:attrNameLst>
                                      </p:cBhvr>
                                      <p:to>
                                        <p:strVal val="visible"/>
                                      </p:to>
                                    </p:set>
                                    <p:animEffect transition="in" filter="fade">
                                      <p:cBhvr>
                                        <p:cTn id="5" dur="400"/>
                                        <p:tgtEl>
                                          <p:spTgt spid="2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24"/>
                                        </p:tgtEl>
                                        <p:attrNameLst>
                                          <p:attrName>style.visibility</p:attrName>
                                        </p:attrNameLst>
                                      </p:cBhvr>
                                      <p:to>
                                        <p:strVal val="visible"/>
                                      </p:to>
                                    </p:set>
                                    <p:animEffect transition="in" filter="fade">
                                      <p:cBhvr>
                                        <p:cTn id="8" dur="400"/>
                                        <p:tgtEl>
                                          <p:spTgt spid="2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828800"/>
            <a:ext cx="5669280" cy="1920240"/>
          </a:xfrm>
          <a:prstGeom prst="rect">
            <a:avLst/>
          </a:prstGeom>
          <a:noFill/>
          <a:ln/>
        </p:spPr>
        <p:txBody>
          <a:bodyPr wrap="square" lIns="0" tIns="0" rIns="0" bIns="0" rtlCol="0" anchor="b"/>
          <a:lstStyle/>
          <a:p>
            <a:pPr algn="l" indent="0" marL="0">
              <a:buNone/>
            </a:pPr>
            <a:r>
              <a:rPr lang="en-US" sz="4800" b="1" dirty="0">
                <a:solidFill>
                  <a:schemeClr val="bg1"/>
                </a:solidFill>
              </a:rPr>
              <a:t>The workplace</a:t>
            </a:r>
            <a:endParaRPr lang="en-US" sz="4800" dirty="0"/>
          </a:p>
        </p:txBody>
      </p:sp>
      <p:sp>
        <p:nvSpPr>
          <p:cNvPr id="3" name="Text 0"/>
          <p:cNvSpPr/>
          <p:nvPr>
            <p:ph idx="101" type="body" hasCustomPrompt="1"/>
          </p:nvPr>
        </p:nvSpPr>
        <p:spPr>
          <a:xfrm>
            <a:off x="640080" y="3977640"/>
            <a:ext cx="5486400" cy="1097280"/>
          </a:xfrm>
          <a:prstGeom prst="rect">
            <a:avLst/>
          </a:prstGeom>
          <a:noFill/>
          <a:ln/>
        </p:spPr>
        <p:txBody>
          <a:bodyPr wrap="square" lIns="0" tIns="0" rIns="0" bIns="0" rtlCol="0" anchor="t"/>
          <a:lstStyle/>
          <a:p>
            <a:pPr algn="l" indent="0" marL="0">
              <a:buNone/>
            </a:pPr>
            <a:r>
              <a:rPr lang="en-US" sz="2000" dirty="0">
                <a:solidFill>
                  <a:srgbClr val="D6E2EA"/>
                </a:solidFill>
              </a:rPr>
              <a:t>How technology changes who does what, where they do it and how a building is laid out</a:t>
            </a:r>
            <a:endParaRPr lang="en-US" sz="2000" dirty="0"/>
          </a:p>
        </p:txBody>
      </p:sp>
      <p:sp>
        <p:nvSpPr>
          <p:cNvPr id="4" name="Activity chip"/>
          <p:cNvSpPr/>
          <p:nvPr/>
        </p:nvSpPr>
        <p:spPr>
          <a:xfrm>
            <a:off x="640080" y="1280160"/>
            <a:ext cx="1463040" cy="384048"/>
          </a:xfrm>
          <a:prstGeom prst="roundRect">
            <a:avLst>
              <a:gd name="adj" fmla="val 50000"/>
            </a:avLst>
          </a:prstGeom>
          <a:solidFill>
            <a:schemeClr val="tx2"/>
          </a:solidFill>
          <a:ln/>
        </p:spPr>
      </p:sp>
      <p:sp>
        <p:nvSpPr>
          <p:cNvPr id="5" name="Text 3"/>
          <p:cNvSpPr txBox="1"/>
          <p:nvPr/>
        </p:nvSpPr>
        <p:spPr>
          <a:xfrm>
            <a:off x="640080" y="1280160"/>
            <a:ext cx="146304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PART 3</a:t>
            </a:r>
            <a:endParaRPr lang="en-US" sz="1200" dirty="0"/>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Technology changes who works, where and when</a:t>
            </a:r>
            <a:endParaRPr lang="en-US" sz="3200" dirty="0"/>
          </a:p>
        </p:txBody>
      </p:sp>
      <p:sp>
        <p:nvSpPr>
          <p:cNvPr id="3" name="A1|Flexible job roles offset"/>
          <p:cNvSpPr/>
          <p:nvPr/>
        </p:nvSpPr>
        <p:spPr>
          <a:xfrm>
            <a:off x="660197" y="1483157"/>
            <a:ext cx="658368" cy="658368"/>
          </a:xfrm>
          <a:prstGeom prst="roundRect">
            <a:avLst>
              <a:gd name="adj" fmla="val 22000"/>
            </a:avLst>
          </a:prstGeom>
          <a:solidFill>
            <a:schemeClr val="accent1"/>
          </a:solidFill>
          <a:ln/>
        </p:spPr>
      </p:sp>
      <p:sp>
        <p:nvSpPr>
          <p:cNvPr id="4" name="A1|Flexible job roles tile"/>
          <p:cNvSpPr/>
          <p:nvPr/>
        </p:nvSpPr>
        <p:spPr>
          <a:xfrm>
            <a:off x="594360" y="1417320"/>
            <a:ext cx="658368" cy="658368"/>
          </a:xfrm>
          <a:prstGeom prst="roundRect">
            <a:avLst>
              <a:gd name="adj" fmla="val 22000"/>
            </a:avLst>
          </a:prstGeom>
          <a:solidFill>
            <a:schemeClr val="tx2"/>
          </a:solidFill>
          <a:ln/>
        </p:spPr>
      </p:sp>
      <p:pic>
        <p:nvPicPr>
          <p:cNvPr id="5" name="A1|addImage" descr="Flexible job roles">    </p:cNvPr>
          <p:cNvPicPr>
            <a:picLocks noChangeAspect="1"/>
          </p:cNvPicPr>
          <p:nvPr/>
        </p:nvPicPr>
        <p:blipFill>
          <a:blip r:embed="rId1"/>
          <a:stretch>
            <a:fillRect/>
          </a:stretch>
        </p:blipFill>
        <p:spPr>
          <a:xfrm>
            <a:off x="739201" y="1562161"/>
            <a:ext cx="368686" cy="368686"/>
          </a:xfrm>
          <a:prstGeom prst="rect">
            <a:avLst/>
          </a:prstGeom>
        </p:spPr>
      </p:pic>
      <p:sp>
        <p:nvSpPr>
          <p:cNvPr id="6" name="A1|addText"/>
          <p:cNvSpPr txBox="1"/>
          <p:nvPr/>
        </p:nvSpPr>
        <p:spPr>
          <a:xfrm>
            <a:off x="1508760" y="1389888"/>
            <a:ext cx="4572000" cy="365760"/>
          </a:xfrm>
          <a:prstGeom prst="rect">
            <a:avLst/>
          </a:prstGeom>
          <a:noFill/>
          <a:ln/>
        </p:spPr>
        <p:txBody>
          <a:bodyPr wrap="square" lIns="0" tIns="0" rIns="0" bIns="0" rtlCol="0" anchor="t"/>
          <a:lstStyle/>
          <a:p>
            <a:pPr indent="0" marL="0">
              <a:buNone/>
            </a:pPr>
            <a:r>
              <a:rPr lang="en-US" sz="1800" b="1" dirty="0">
                <a:solidFill>
                  <a:schemeClr val="tx2"/>
                </a:solidFill>
              </a:rPr>
              <a:t>Flexible job roles</a:t>
            </a:r>
            <a:endParaRPr lang="en-US" sz="1800" dirty="0"/>
          </a:p>
        </p:txBody>
      </p:sp>
      <p:sp>
        <p:nvSpPr>
          <p:cNvPr id="7" name="A1|addText"/>
          <p:cNvSpPr txBox="1"/>
          <p:nvPr/>
        </p:nvSpPr>
        <p:spPr>
          <a:xfrm>
            <a:off x="1508760" y="1755648"/>
            <a:ext cx="4572000" cy="685800"/>
          </a:xfrm>
          <a:prstGeom prst="rect">
            <a:avLst/>
          </a:prstGeom>
          <a:noFill/>
          <a:ln/>
        </p:spPr>
        <p:txBody>
          <a:bodyPr wrap="square" lIns="0" tIns="0" rIns="0" bIns="0" rtlCol="0" anchor="t"/>
          <a:lstStyle/>
          <a:p>
            <a:pPr indent="0" marL="0">
              <a:buNone/>
            </a:pPr>
            <a:r>
              <a:rPr lang="en-US" sz="1600" dirty="0">
                <a:solidFill>
                  <a:schemeClr val="tx1"/>
                </a:solidFill>
              </a:rPr>
              <a:t>People move between tasks as machines take over routine work.</a:t>
            </a:r>
            <a:endParaRPr lang="en-US" sz="1600" dirty="0"/>
          </a:p>
        </p:txBody>
      </p:sp>
      <p:sp>
        <p:nvSpPr>
          <p:cNvPr id="8" name="A1|Remote working offset"/>
          <p:cNvSpPr/>
          <p:nvPr/>
        </p:nvSpPr>
        <p:spPr>
          <a:xfrm>
            <a:off x="660197" y="2626157"/>
            <a:ext cx="658368" cy="658368"/>
          </a:xfrm>
          <a:prstGeom prst="roundRect">
            <a:avLst>
              <a:gd name="adj" fmla="val 22000"/>
            </a:avLst>
          </a:prstGeom>
          <a:solidFill>
            <a:schemeClr val="accent1"/>
          </a:solidFill>
          <a:ln/>
        </p:spPr>
      </p:sp>
      <p:sp>
        <p:nvSpPr>
          <p:cNvPr id="9" name="A1|Remote working tile"/>
          <p:cNvSpPr/>
          <p:nvPr/>
        </p:nvSpPr>
        <p:spPr>
          <a:xfrm>
            <a:off x="594360" y="2560320"/>
            <a:ext cx="658368" cy="658368"/>
          </a:xfrm>
          <a:prstGeom prst="roundRect">
            <a:avLst>
              <a:gd name="adj" fmla="val 22000"/>
            </a:avLst>
          </a:prstGeom>
          <a:solidFill>
            <a:schemeClr val="tx2"/>
          </a:solidFill>
          <a:ln/>
        </p:spPr>
      </p:sp>
      <p:pic>
        <p:nvPicPr>
          <p:cNvPr id="10" name="A1|addImage" descr="Remote working">    </p:cNvPr>
          <p:cNvPicPr>
            <a:picLocks noChangeAspect="1"/>
          </p:cNvPicPr>
          <p:nvPr/>
        </p:nvPicPr>
        <p:blipFill>
          <a:blip r:embed="rId2"/>
          <a:stretch>
            <a:fillRect/>
          </a:stretch>
        </p:blipFill>
        <p:spPr>
          <a:xfrm>
            <a:off x="739201" y="2705161"/>
            <a:ext cx="368686" cy="368686"/>
          </a:xfrm>
          <a:prstGeom prst="rect">
            <a:avLst/>
          </a:prstGeom>
        </p:spPr>
      </p:pic>
      <p:sp>
        <p:nvSpPr>
          <p:cNvPr id="11" name="A1|addText"/>
          <p:cNvSpPr txBox="1"/>
          <p:nvPr/>
        </p:nvSpPr>
        <p:spPr>
          <a:xfrm>
            <a:off x="1508760" y="2532888"/>
            <a:ext cx="4572000" cy="365760"/>
          </a:xfrm>
          <a:prstGeom prst="rect">
            <a:avLst/>
          </a:prstGeom>
          <a:noFill/>
          <a:ln/>
        </p:spPr>
        <p:txBody>
          <a:bodyPr wrap="square" lIns="0" tIns="0" rIns="0" bIns="0" rtlCol="0" anchor="t"/>
          <a:lstStyle/>
          <a:p>
            <a:pPr indent="0" marL="0">
              <a:buNone/>
            </a:pPr>
            <a:r>
              <a:rPr lang="en-US" sz="1800" b="1" dirty="0">
                <a:solidFill>
                  <a:schemeClr val="tx2"/>
                </a:solidFill>
              </a:rPr>
              <a:t>Remote working</a:t>
            </a:r>
            <a:endParaRPr lang="en-US" sz="1800" dirty="0"/>
          </a:p>
        </p:txBody>
      </p:sp>
      <p:sp>
        <p:nvSpPr>
          <p:cNvPr id="12" name="A1|addText"/>
          <p:cNvSpPr txBox="1"/>
          <p:nvPr/>
        </p:nvSpPr>
        <p:spPr>
          <a:xfrm>
            <a:off x="1508760" y="2898648"/>
            <a:ext cx="4572000" cy="685800"/>
          </a:xfrm>
          <a:prstGeom prst="rect">
            <a:avLst/>
          </a:prstGeom>
          <a:noFill/>
          <a:ln/>
        </p:spPr>
        <p:txBody>
          <a:bodyPr wrap="square" lIns="0" tIns="0" rIns="0" bIns="0" rtlCol="0" anchor="t"/>
          <a:lstStyle/>
          <a:p>
            <a:pPr indent="0" marL="0">
              <a:buNone/>
            </a:pPr>
            <a:r>
              <a:rPr lang="en-US" sz="1600" dirty="0">
                <a:solidFill>
                  <a:schemeClr val="tx1"/>
                </a:solidFill>
              </a:rPr>
              <a:t>Networks let designers work from home or another country, so less office space is needed.</a:t>
            </a:r>
            <a:endParaRPr lang="en-US" sz="1600" dirty="0"/>
          </a:p>
        </p:txBody>
      </p:sp>
      <p:sp>
        <p:nvSpPr>
          <p:cNvPr id="13" name="A1|Freelancers offset"/>
          <p:cNvSpPr/>
          <p:nvPr/>
        </p:nvSpPr>
        <p:spPr>
          <a:xfrm>
            <a:off x="660197" y="3769157"/>
            <a:ext cx="658368" cy="658368"/>
          </a:xfrm>
          <a:prstGeom prst="roundRect">
            <a:avLst>
              <a:gd name="adj" fmla="val 22000"/>
            </a:avLst>
          </a:prstGeom>
          <a:solidFill>
            <a:schemeClr val="accent1"/>
          </a:solidFill>
          <a:ln/>
        </p:spPr>
      </p:sp>
      <p:sp>
        <p:nvSpPr>
          <p:cNvPr id="14" name="A1|Freelancers tile"/>
          <p:cNvSpPr/>
          <p:nvPr/>
        </p:nvSpPr>
        <p:spPr>
          <a:xfrm>
            <a:off x="594360" y="3703320"/>
            <a:ext cx="658368" cy="658368"/>
          </a:xfrm>
          <a:prstGeom prst="roundRect">
            <a:avLst>
              <a:gd name="adj" fmla="val 22000"/>
            </a:avLst>
          </a:prstGeom>
          <a:solidFill>
            <a:schemeClr val="tx2"/>
          </a:solidFill>
          <a:ln/>
        </p:spPr>
      </p:sp>
      <p:pic>
        <p:nvPicPr>
          <p:cNvPr id="15" name="A1|addImage" descr="Freelancers">    </p:cNvPr>
          <p:cNvPicPr>
            <a:picLocks noChangeAspect="1"/>
          </p:cNvPicPr>
          <p:nvPr/>
        </p:nvPicPr>
        <p:blipFill>
          <a:blip r:embed="rId3"/>
          <a:stretch>
            <a:fillRect/>
          </a:stretch>
        </p:blipFill>
        <p:spPr>
          <a:xfrm>
            <a:off x="739201" y="3848161"/>
            <a:ext cx="368686" cy="368686"/>
          </a:xfrm>
          <a:prstGeom prst="rect">
            <a:avLst/>
          </a:prstGeom>
        </p:spPr>
      </p:pic>
      <p:sp>
        <p:nvSpPr>
          <p:cNvPr id="16" name="A1|addText"/>
          <p:cNvSpPr txBox="1"/>
          <p:nvPr/>
        </p:nvSpPr>
        <p:spPr>
          <a:xfrm>
            <a:off x="1508760" y="3675888"/>
            <a:ext cx="4572000" cy="365760"/>
          </a:xfrm>
          <a:prstGeom prst="rect">
            <a:avLst/>
          </a:prstGeom>
          <a:noFill/>
          <a:ln/>
        </p:spPr>
        <p:txBody>
          <a:bodyPr wrap="square" lIns="0" tIns="0" rIns="0" bIns="0" rtlCol="0" anchor="t"/>
          <a:lstStyle/>
          <a:p>
            <a:pPr indent="0" marL="0">
              <a:buNone/>
            </a:pPr>
            <a:r>
              <a:rPr lang="en-US" sz="1800" b="1" dirty="0">
                <a:solidFill>
                  <a:schemeClr val="tx2"/>
                </a:solidFill>
              </a:rPr>
              <a:t>Freelancers</a:t>
            </a:r>
            <a:endParaRPr lang="en-US" sz="1800" dirty="0"/>
          </a:p>
        </p:txBody>
      </p:sp>
      <p:sp>
        <p:nvSpPr>
          <p:cNvPr id="17" name="A1|addText"/>
          <p:cNvSpPr txBox="1"/>
          <p:nvPr/>
        </p:nvSpPr>
        <p:spPr>
          <a:xfrm>
            <a:off x="1508760" y="4041648"/>
            <a:ext cx="4572000" cy="685800"/>
          </a:xfrm>
          <a:prstGeom prst="rect">
            <a:avLst/>
          </a:prstGeom>
          <a:noFill/>
          <a:ln/>
        </p:spPr>
        <p:txBody>
          <a:bodyPr wrap="square" lIns="0" tIns="0" rIns="0" bIns="0" rtlCol="0" anchor="t"/>
          <a:lstStyle/>
          <a:p>
            <a:pPr indent="0" marL="0">
              <a:buNone/>
            </a:pPr>
            <a:r>
              <a:rPr lang="en-US" sz="1600" dirty="0">
                <a:solidFill>
                  <a:schemeClr val="tx1"/>
                </a:solidFill>
              </a:rPr>
              <a:t>Firms hire specialists for a single project instead of employing them full time.</a:t>
            </a:r>
            <a:endParaRPr lang="en-US" sz="1600" dirty="0"/>
          </a:p>
        </p:txBody>
      </p:sp>
      <p:sp>
        <p:nvSpPr>
          <p:cNvPr id="18" name="A1|New systems offset"/>
          <p:cNvSpPr/>
          <p:nvPr/>
        </p:nvSpPr>
        <p:spPr>
          <a:xfrm>
            <a:off x="660197" y="4912157"/>
            <a:ext cx="658368" cy="658368"/>
          </a:xfrm>
          <a:prstGeom prst="roundRect">
            <a:avLst>
              <a:gd name="adj" fmla="val 22000"/>
            </a:avLst>
          </a:prstGeom>
          <a:solidFill>
            <a:schemeClr val="accent1"/>
          </a:solidFill>
          <a:ln/>
        </p:spPr>
      </p:sp>
      <p:sp>
        <p:nvSpPr>
          <p:cNvPr id="19" name="A1|New systems tile"/>
          <p:cNvSpPr/>
          <p:nvPr/>
        </p:nvSpPr>
        <p:spPr>
          <a:xfrm>
            <a:off x="594360" y="4846320"/>
            <a:ext cx="658368" cy="658368"/>
          </a:xfrm>
          <a:prstGeom prst="roundRect">
            <a:avLst>
              <a:gd name="adj" fmla="val 22000"/>
            </a:avLst>
          </a:prstGeom>
          <a:solidFill>
            <a:schemeClr val="tx2"/>
          </a:solidFill>
          <a:ln/>
        </p:spPr>
      </p:sp>
      <p:pic>
        <p:nvPicPr>
          <p:cNvPr id="20" name="A1|addImage" descr="New systems">    </p:cNvPr>
          <p:cNvPicPr>
            <a:picLocks noChangeAspect="1"/>
          </p:cNvPicPr>
          <p:nvPr/>
        </p:nvPicPr>
        <p:blipFill>
          <a:blip r:embed="rId4"/>
          <a:stretch>
            <a:fillRect/>
          </a:stretch>
        </p:blipFill>
        <p:spPr>
          <a:xfrm>
            <a:off x="739201" y="4991161"/>
            <a:ext cx="368686" cy="368686"/>
          </a:xfrm>
          <a:prstGeom prst="rect">
            <a:avLst/>
          </a:prstGeom>
        </p:spPr>
      </p:pic>
      <p:sp>
        <p:nvSpPr>
          <p:cNvPr id="21" name="A1|addText"/>
          <p:cNvSpPr txBox="1"/>
          <p:nvPr/>
        </p:nvSpPr>
        <p:spPr>
          <a:xfrm>
            <a:off x="1508760" y="4818888"/>
            <a:ext cx="4572000" cy="365760"/>
          </a:xfrm>
          <a:prstGeom prst="rect">
            <a:avLst/>
          </a:prstGeom>
          <a:noFill/>
          <a:ln/>
        </p:spPr>
        <p:txBody>
          <a:bodyPr wrap="square" lIns="0" tIns="0" rIns="0" bIns="0" rtlCol="0" anchor="t"/>
          <a:lstStyle/>
          <a:p>
            <a:pPr indent="0" marL="0">
              <a:buNone/>
            </a:pPr>
            <a:r>
              <a:rPr lang="en-US" sz="1800" b="1" dirty="0">
                <a:solidFill>
                  <a:schemeClr val="tx2"/>
                </a:solidFill>
              </a:rPr>
              <a:t>New systems</a:t>
            </a:r>
            <a:endParaRPr lang="en-US" sz="1800" dirty="0"/>
          </a:p>
        </p:txBody>
      </p:sp>
      <p:sp>
        <p:nvSpPr>
          <p:cNvPr id="22" name="A1|addText"/>
          <p:cNvSpPr txBox="1"/>
          <p:nvPr/>
        </p:nvSpPr>
        <p:spPr>
          <a:xfrm>
            <a:off x="1508760" y="5184648"/>
            <a:ext cx="4572000" cy="685800"/>
          </a:xfrm>
          <a:prstGeom prst="rect">
            <a:avLst/>
          </a:prstGeom>
          <a:noFill/>
          <a:ln/>
        </p:spPr>
        <p:txBody>
          <a:bodyPr wrap="square" lIns="0" tIns="0" rIns="0" bIns="0" rtlCol="0" anchor="t"/>
          <a:lstStyle/>
          <a:p>
            <a:pPr indent="0" marL="0">
              <a:buNone/>
            </a:pPr>
            <a:r>
              <a:rPr lang="en-US" sz="1600" dirty="0">
                <a:solidFill>
                  <a:schemeClr val="tx1"/>
                </a:solidFill>
              </a:rPr>
              <a:t>Procedures change when a process goes from manual to automatic.</a:t>
            </a:r>
            <a:endParaRPr lang="en-US" sz="1600" dirty="0"/>
          </a:p>
        </p:txBody>
      </p:sp>
      <p:sp>
        <p:nvSpPr>
          <p:cNvPr id="23" name="A2|Follow the sun"/>
          <p:cNvSpPr/>
          <p:nvPr/>
        </p:nvSpPr>
        <p:spPr>
          <a:xfrm>
            <a:off x="6400800" y="1417320"/>
            <a:ext cx="5257800" cy="4572000"/>
          </a:xfrm>
          <a:prstGeom prst="roundRect">
            <a:avLst>
              <a:gd name="adj" fmla="val 2400"/>
            </a:avLst>
          </a:prstGeom>
          <a:solidFill>
            <a:schemeClr val="bg2"/>
          </a:solidFill>
          <a:ln/>
          <a:effectLst>
            <a:outerShdw sx="100000" sy="100000" kx="0" ky="0" algn="bl" rotWithShape="0" blurRad="101600" dist="25400" dir="5400000">
              <a:srgbClr val="0F2A40">
                <a:alpha val="16000"/>
              </a:srgbClr>
            </a:outerShdw>
          </a:effectLst>
        </p:spPr>
      </p:sp>
      <p:sp>
        <p:nvSpPr>
          <p:cNvPr id="24" name="A2|addText"/>
          <p:cNvSpPr txBox="1"/>
          <p:nvPr/>
        </p:nvSpPr>
        <p:spPr>
          <a:xfrm>
            <a:off x="6675120" y="1645920"/>
            <a:ext cx="4754880" cy="411480"/>
          </a:xfrm>
          <a:prstGeom prst="rect">
            <a:avLst/>
          </a:prstGeom>
          <a:noFill/>
          <a:ln/>
        </p:spPr>
        <p:txBody>
          <a:bodyPr wrap="square" lIns="0" tIns="0" rIns="0" bIns="0" rtlCol="0" anchor="t"/>
          <a:lstStyle/>
          <a:p>
            <a:pPr indent="0" marL="0">
              <a:buNone/>
            </a:pPr>
            <a:r>
              <a:rPr lang="en-US" sz="2000" b="1" dirty="0">
                <a:solidFill>
                  <a:schemeClr val="tx2"/>
                </a:solidFill>
              </a:rPr>
              <a:t>Working round the clock</a:t>
            </a:r>
            <a:endParaRPr lang="en-US" sz="2000" dirty="0"/>
          </a:p>
        </p:txBody>
      </p:sp>
      <p:sp>
        <p:nvSpPr>
          <p:cNvPr id="25" name="A2|addText"/>
          <p:cNvSpPr txBox="1"/>
          <p:nvPr/>
        </p:nvSpPr>
        <p:spPr>
          <a:xfrm>
            <a:off x="6675120" y="2103120"/>
            <a:ext cx="4754880" cy="640080"/>
          </a:xfrm>
          <a:prstGeom prst="rect">
            <a:avLst/>
          </a:prstGeom>
          <a:noFill/>
          <a:ln/>
        </p:spPr>
        <p:txBody>
          <a:bodyPr wrap="square" lIns="0" tIns="0" rIns="0" bIns="0" rtlCol="0" anchor="t"/>
          <a:lstStyle/>
          <a:p>
            <a:pPr indent="0" marL="0">
              <a:buNone/>
            </a:pPr>
            <a:r>
              <a:rPr lang="en-US" sz="1700" dirty="0">
                <a:solidFill>
                  <a:schemeClr val="tx1"/>
                </a:solidFill>
              </a:rPr>
              <a:t>Three teams, eight-hour days, eight hours apart: the project never stops.</a:t>
            </a:r>
            <a:endParaRPr lang="en-US" sz="1700" dirty="0"/>
          </a:p>
        </p:txBody>
      </p:sp>
      <p:sp>
        <p:nvSpPr>
          <p:cNvPr id="26" name="A2|addShape"/>
          <p:cNvSpPr/>
          <p:nvPr/>
        </p:nvSpPr>
        <p:spPr>
          <a:xfrm>
            <a:off x="6675120" y="3017520"/>
            <a:ext cx="4709160" cy="457200"/>
          </a:xfrm>
          <a:prstGeom prst="rect">
            <a:avLst/>
          </a:prstGeom>
          <a:solidFill>
            <a:schemeClr val="bg1"/>
          </a:solidFill>
          <a:ln w="9525">
            <a:solidFill>
              <a:schemeClr val="accent6"/>
            </a:solidFill>
            <a:prstDash val="solid"/>
          </a:ln>
        </p:spPr>
      </p:sp>
      <p:sp>
        <p:nvSpPr>
          <p:cNvPr id="27" name="A2|addShape"/>
          <p:cNvSpPr/>
          <p:nvPr/>
        </p:nvSpPr>
        <p:spPr>
          <a:xfrm>
            <a:off x="8244840" y="3017520"/>
            <a:ext cx="1569720" cy="457200"/>
          </a:xfrm>
          <a:prstGeom prst="rect">
            <a:avLst/>
          </a:prstGeom>
          <a:solidFill>
            <a:schemeClr val="accent2"/>
          </a:solidFill>
          <a:ln/>
        </p:spPr>
      </p:sp>
      <p:sp>
        <p:nvSpPr>
          <p:cNvPr id="28" name="A2|addShape"/>
          <p:cNvSpPr/>
          <p:nvPr/>
        </p:nvSpPr>
        <p:spPr>
          <a:xfrm>
            <a:off x="9814560" y="3017520"/>
            <a:ext cx="1569720" cy="457200"/>
          </a:xfrm>
          <a:prstGeom prst="rect">
            <a:avLst/>
          </a:prstGeom>
          <a:solidFill>
            <a:schemeClr val="accent3"/>
          </a:solidFill>
          <a:ln/>
        </p:spPr>
      </p:sp>
      <p:sp>
        <p:nvSpPr>
          <p:cNvPr id="29" name="A2|addShape"/>
          <p:cNvSpPr/>
          <p:nvPr/>
        </p:nvSpPr>
        <p:spPr>
          <a:xfrm>
            <a:off x="6675120" y="3017520"/>
            <a:ext cx="1569720" cy="457200"/>
          </a:xfrm>
          <a:prstGeom prst="rect">
            <a:avLst/>
          </a:prstGeom>
          <a:solidFill>
            <a:schemeClr val="accent4"/>
          </a:solidFill>
          <a:ln/>
        </p:spPr>
      </p:sp>
      <p:sp>
        <p:nvSpPr>
          <p:cNvPr id="30" name="A2|addText"/>
          <p:cNvSpPr txBox="1"/>
          <p:nvPr/>
        </p:nvSpPr>
        <p:spPr>
          <a:xfrm>
            <a:off x="6309360" y="3547872"/>
            <a:ext cx="731520" cy="274320"/>
          </a:xfrm>
          <a:prstGeom prst="rect">
            <a:avLst/>
          </a:prstGeom>
          <a:noFill/>
          <a:ln/>
        </p:spPr>
        <p:txBody>
          <a:bodyPr wrap="square" lIns="0" tIns="0" rIns="0" bIns="0" rtlCol="0" anchor="t"/>
          <a:lstStyle/>
          <a:p>
            <a:pPr algn="ctr" indent="0" marL="0">
              <a:buNone/>
            </a:pPr>
            <a:r>
              <a:rPr lang="en-US" sz="1100" dirty="0">
                <a:solidFill>
                  <a:schemeClr val="accent6"/>
                </a:solidFill>
              </a:rPr>
              <a:t>00:00</a:t>
            </a:r>
            <a:endParaRPr lang="en-US" sz="1100" dirty="0"/>
          </a:p>
        </p:txBody>
      </p:sp>
      <p:sp>
        <p:nvSpPr>
          <p:cNvPr id="31" name="A2|addText"/>
          <p:cNvSpPr txBox="1"/>
          <p:nvPr/>
        </p:nvSpPr>
        <p:spPr>
          <a:xfrm>
            <a:off x="7879080" y="3547872"/>
            <a:ext cx="731520" cy="274320"/>
          </a:xfrm>
          <a:prstGeom prst="rect">
            <a:avLst/>
          </a:prstGeom>
          <a:noFill/>
          <a:ln/>
        </p:spPr>
        <p:txBody>
          <a:bodyPr wrap="square" lIns="0" tIns="0" rIns="0" bIns="0" rtlCol="0" anchor="t"/>
          <a:lstStyle/>
          <a:p>
            <a:pPr algn="ctr" indent="0" marL="0">
              <a:buNone/>
            </a:pPr>
            <a:r>
              <a:rPr lang="en-US" sz="1100" dirty="0">
                <a:solidFill>
                  <a:schemeClr val="accent6"/>
                </a:solidFill>
              </a:rPr>
              <a:t>08:00</a:t>
            </a:r>
            <a:endParaRPr lang="en-US" sz="1100" dirty="0"/>
          </a:p>
        </p:txBody>
      </p:sp>
      <p:sp>
        <p:nvSpPr>
          <p:cNvPr id="32" name="A2|addText"/>
          <p:cNvSpPr txBox="1"/>
          <p:nvPr/>
        </p:nvSpPr>
        <p:spPr>
          <a:xfrm>
            <a:off x="9448800" y="3547872"/>
            <a:ext cx="731520" cy="274320"/>
          </a:xfrm>
          <a:prstGeom prst="rect">
            <a:avLst/>
          </a:prstGeom>
          <a:noFill/>
          <a:ln/>
        </p:spPr>
        <p:txBody>
          <a:bodyPr wrap="square" lIns="0" tIns="0" rIns="0" bIns="0" rtlCol="0" anchor="t"/>
          <a:lstStyle/>
          <a:p>
            <a:pPr algn="ctr" indent="0" marL="0">
              <a:buNone/>
            </a:pPr>
            <a:r>
              <a:rPr lang="en-US" sz="1100" dirty="0">
                <a:solidFill>
                  <a:schemeClr val="accent6"/>
                </a:solidFill>
              </a:rPr>
              <a:t>16:00</a:t>
            </a:r>
            <a:endParaRPr lang="en-US" sz="1100" dirty="0"/>
          </a:p>
        </p:txBody>
      </p:sp>
      <p:sp>
        <p:nvSpPr>
          <p:cNvPr id="33" name="A2|addText"/>
          <p:cNvSpPr txBox="1"/>
          <p:nvPr/>
        </p:nvSpPr>
        <p:spPr>
          <a:xfrm>
            <a:off x="11018520" y="3547872"/>
            <a:ext cx="731520" cy="274320"/>
          </a:xfrm>
          <a:prstGeom prst="rect">
            <a:avLst/>
          </a:prstGeom>
          <a:noFill/>
          <a:ln/>
        </p:spPr>
        <p:txBody>
          <a:bodyPr wrap="square" lIns="0" tIns="0" rIns="0" bIns="0" rtlCol="0" anchor="t"/>
          <a:lstStyle/>
          <a:p>
            <a:pPr algn="ctr" indent="0" marL="0">
              <a:buNone/>
            </a:pPr>
            <a:r>
              <a:rPr lang="en-US" sz="1100" dirty="0">
                <a:solidFill>
                  <a:schemeClr val="accent6"/>
                </a:solidFill>
              </a:rPr>
              <a:t>24:00</a:t>
            </a:r>
            <a:endParaRPr lang="en-US" sz="1100" dirty="0"/>
          </a:p>
        </p:txBody>
      </p:sp>
      <p:sp>
        <p:nvSpPr>
          <p:cNvPr id="34" name="A2|addShape"/>
          <p:cNvSpPr/>
          <p:nvPr/>
        </p:nvSpPr>
        <p:spPr>
          <a:xfrm>
            <a:off x="6720840" y="4114800"/>
            <a:ext cx="256032" cy="256032"/>
          </a:xfrm>
          <a:prstGeom prst="ellipse">
            <a:avLst/>
          </a:prstGeom>
          <a:solidFill>
            <a:schemeClr val="accent2"/>
          </a:solidFill>
          <a:ln/>
        </p:spPr>
      </p:sp>
      <p:sp>
        <p:nvSpPr>
          <p:cNvPr id="35" name="A2|addText"/>
          <p:cNvSpPr txBox="1"/>
          <p:nvPr/>
        </p:nvSpPr>
        <p:spPr>
          <a:xfrm>
            <a:off x="7132320" y="4050792"/>
            <a:ext cx="4297680" cy="384048"/>
          </a:xfrm>
          <a:prstGeom prst="rect">
            <a:avLst/>
          </a:prstGeom>
          <a:noFill/>
          <a:ln/>
        </p:spPr>
        <p:txBody>
          <a:bodyPr wrap="square" lIns="0" tIns="0" rIns="0" bIns="0" rtlCol="0" anchor="ctr"/>
          <a:lstStyle/>
          <a:p>
            <a:pPr indent="0" marL="0">
              <a:buNone/>
            </a:pPr>
            <a:r>
              <a:rPr lang="en-US" sz="1700" b="1" dirty="0">
                <a:solidFill>
                  <a:schemeClr val="tx2"/>
                </a:solidFill>
              </a:rPr>
              <a:t>London  </a:t>
            </a:r>
            <a:pPr indent="0" marL="0">
              <a:buNone/>
            </a:pPr>
            <a:r>
              <a:rPr lang="en-US" sz="1700" dirty="0">
                <a:solidFill>
                  <a:schemeClr val="tx1"/>
                </a:solidFill>
              </a:rPr>
              <a:t>08:00–16:00 UK time</a:t>
            </a:r>
            <a:endParaRPr lang="en-US" sz="1700" dirty="0"/>
          </a:p>
        </p:txBody>
      </p:sp>
      <p:sp>
        <p:nvSpPr>
          <p:cNvPr id="36" name="A2|addShape"/>
          <p:cNvSpPr/>
          <p:nvPr/>
        </p:nvSpPr>
        <p:spPr>
          <a:xfrm>
            <a:off x="6720840" y="4663440"/>
            <a:ext cx="256032" cy="256032"/>
          </a:xfrm>
          <a:prstGeom prst="ellipse">
            <a:avLst/>
          </a:prstGeom>
          <a:solidFill>
            <a:schemeClr val="accent3"/>
          </a:solidFill>
          <a:ln/>
        </p:spPr>
      </p:sp>
      <p:sp>
        <p:nvSpPr>
          <p:cNvPr id="37" name="A2|addText"/>
          <p:cNvSpPr txBox="1"/>
          <p:nvPr/>
        </p:nvSpPr>
        <p:spPr>
          <a:xfrm>
            <a:off x="7132320" y="4599432"/>
            <a:ext cx="4297680" cy="384048"/>
          </a:xfrm>
          <a:prstGeom prst="rect">
            <a:avLst/>
          </a:prstGeom>
          <a:noFill/>
          <a:ln/>
        </p:spPr>
        <p:txBody>
          <a:bodyPr wrap="square" lIns="0" tIns="0" rIns="0" bIns="0" rtlCol="0" anchor="ctr"/>
          <a:lstStyle/>
          <a:p>
            <a:pPr indent="0" marL="0">
              <a:buNone/>
            </a:pPr>
            <a:r>
              <a:rPr lang="en-US" sz="1700" b="1" dirty="0">
                <a:solidFill>
                  <a:schemeClr val="tx2"/>
                </a:solidFill>
              </a:rPr>
              <a:t>San Francisco  </a:t>
            </a:r>
            <a:pPr indent="0" marL="0">
              <a:buNone/>
            </a:pPr>
            <a:r>
              <a:rPr lang="en-US" sz="1700" dirty="0">
                <a:solidFill>
                  <a:schemeClr val="tx1"/>
                </a:solidFill>
              </a:rPr>
              <a:t>16:00–00:00 UK time</a:t>
            </a:r>
            <a:endParaRPr lang="en-US" sz="1700" dirty="0"/>
          </a:p>
        </p:txBody>
      </p:sp>
      <p:sp>
        <p:nvSpPr>
          <p:cNvPr id="38" name="A2|addShape"/>
          <p:cNvSpPr/>
          <p:nvPr/>
        </p:nvSpPr>
        <p:spPr>
          <a:xfrm>
            <a:off x="6720840" y="5212080"/>
            <a:ext cx="256032" cy="256032"/>
          </a:xfrm>
          <a:prstGeom prst="ellipse">
            <a:avLst/>
          </a:prstGeom>
          <a:solidFill>
            <a:schemeClr val="accent4"/>
          </a:solidFill>
          <a:ln/>
        </p:spPr>
      </p:sp>
      <p:sp>
        <p:nvSpPr>
          <p:cNvPr id="39" name="A2|addText"/>
          <p:cNvSpPr txBox="1"/>
          <p:nvPr/>
        </p:nvSpPr>
        <p:spPr>
          <a:xfrm>
            <a:off x="7132320" y="5148072"/>
            <a:ext cx="4297680" cy="384048"/>
          </a:xfrm>
          <a:prstGeom prst="rect">
            <a:avLst/>
          </a:prstGeom>
          <a:noFill/>
          <a:ln/>
        </p:spPr>
        <p:txBody>
          <a:bodyPr wrap="square" lIns="0" tIns="0" rIns="0" bIns="0" rtlCol="0" anchor="ctr"/>
          <a:lstStyle/>
          <a:p>
            <a:pPr indent="0" marL="0">
              <a:buNone/>
            </a:pPr>
            <a:r>
              <a:rPr lang="en-US" sz="1700" b="1" dirty="0">
                <a:solidFill>
                  <a:schemeClr val="tx2"/>
                </a:solidFill>
              </a:rPr>
              <a:t>Singapore  </a:t>
            </a:r>
            <a:pPr indent="0" marL="0">
              <a:buNone/>
            </a:pPr>
            <a:r>
              <a:rPr lang="en-US" sz="1700" dirty="0">
                <a:solidFill>
                  <a:schemeClr val="tx1"/>
                </a:solidFill>
              </a:rPr>
              <a:t>00:00–08:00 UK time</a:t>
            </a:r>
            <a:endParaRPr lang="en-US" sz="1700" dirty="0"/>
          </a:p>
        </p:txBody>
      </p:sp>
      <p:sp>
        <p:nvSpPr>
          <p:cNvPr id="40" name="A2|addText"/>
          <p:cNvSpPr txBox="1"/>
          <p:nvPr/>
        </p:nvSpPr>
        <p:spPr>
          <a:xfrm>
            <a:off x="6675120" y="5623560"/>
            <a:ext cx="4754880" cy="274320"/>
          </a:xfrm>
          <a:prstGeom prst="rect">
            <a:avLst/>
          </a:prstGeom>
          <a:noFill/>
          <a:ln/>
        </p:spPr>
        <p:txBody>
          <a:bodyPr wrap="square" lIns="0" tIns="0" rIns="0" bIns="0" rtlCol="0" anchor="t"/>
          <a:lstStyle/>
          <a:p>
            <a:pPr indent="0" marL="0">
              <a:buNone/>
            </a:pPr>
            <a:r>
              <a:rPr lang="en-US" sz="1100" dirty="0">
                <a:solidFill>
                  <a:schemeClr val="accent6"/>
                </a:solidFill>
              </a:rPr>
              <a:t>Times shown in UK winter time.</a:t>
            </a:r>
            <a:endParaRPr lang="en-US" sz="11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63" fill="hold">
                      <p:stCondLst>
                        <p:cond delay="indefinite"/>
                      </p:stCondLst>
                      <p:childTnLst>
                        <p:par>
                          <p:cTn id="64"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4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4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4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4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400"/>
                                        <p:tgtEl>
                                          <p:spTgt spid="14"/>
                                        </p:tgtEl>
                                      </p:cBhvr>
                                    </p:animEffect>
                                  </p:childTnLst>
                                </p:cTn>
                              </p:par>
                              <p:par>
                                <p:cTn id="39" presetID="10"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4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400"/>
                                        <p:tgtEl>
                                          <p:spTgt spid="1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4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400"/>
                                        <p:tgtEl>
                                          <p:spTgt spid="1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400"/>
                                        <p:tgtEl>
                                          <p:spTgt spid="19"/>
                                        </p:tgtEl>
                                      </p:cBhvr>
                                    </p:animEffect>
                                  </p:childTnLst>
                                </p:cTn>
                              </p:par>
                              <p:par>
                                <p:cTn id="54" presetID="10" presetClass="entr" presetSubtype="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400"/>
                                        <p:tgtEl>
                                          <p:spTgt spid="2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400"/>
                                        <p:tgtEl>
                                          <p:spTgt spid="2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400"/>
                                        <p:tgtEl>
                                          <p:spTgt spid="22"/>
                                        </p:tgtEl>
                                      </p:cBhvr>
                                    </p:animEffect>
                                  </p:childTnLst>
                                </p:cTn>
                              </p:par>
                            </p:childTnLst>
                          </p:cTn>
                        </p:par>
                      </p:childTnLst>
                    </p:cTn>
                  </p:par>
                  <p:par>
                    <p:cTn id="119" fill="hold">
                      <p:stCondLst>
                        <p:cond delay="indefinite"/>
                      </p:stCondLst>
                      <p:childTnLst>
                        <p:par>
                          <p:cTn id="120"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40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4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4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4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400"/>
                                        <p:tgtEl>
                                          <p:spTgt spid="2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400"/>
                                        <p:tgtEl>
                                          <p:spTgt spid="2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400"/>
                                        <p:tgtEl>
                                          <p:spTgt spid="29"/>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400"/>
                                        <p:tgtEl>
                                          <p:spTgt spid="3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400"/>
                                        <p:tgtEl>
                                          <p:spTgt spid="3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400"/>
                                        <p:tgtEl>
                                          <p:spTgt spid="32"/>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400"/>
                                        <p:tgtEl>
                                          <p:spTgt spid="33"/>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400"/>
                                        <p:tgtEl>
                                          <p:spTgt spid="3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400"/>
                                        <p:tgtEl>
                                          <p:spTgt spid="35"/>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6"/>
                                        </p:tgtEl>
                                        <p:attrNameLst>
                                          <p:attrName>style.visibility</p:attrName>
                                        </p:attrNameLst>
                                      </p:cBhvr>
                                      <p:to>
                                        <p:strVal val="visible"/>
                                      </p:to>
                                    </p:set>
                                    <p:animEffect transition="in" filter="fade">
                                      <p:cBhvr>
                                        <p:cTn id="106" dur="400"/>
                                        <p:tgtEl>
                                          <p:spTgt spid="36"/>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7"/>
                                        </p:tgtEl>
                                        <p:attrNameLst>
                                          <p:attrName>style.visibility</p:attrName>
                                        </p:attrNameLst>
                                      </p:cBhvr>
                                      <p:to>
                                        <p:strVal val="visible"/>
                                      </p:to>
                                    </p:set>
                                    <p:animEffect transition="in" filter="fade">
                                      <p:cBhvr>
                                        <p:cTn id="109" dur="400"/>
                                        <p:tgtEl>
                                          <p:spTgt spid="37"/>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fade">
                                      <p:cBhvr>
                                        <p:cTn id="112" dur="400"/>
                                        <p:tgtEl>
                                          <p:spTgt spid="38"/>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39"/>
                                        </p:tgtEl>
                                        <p:attrNameLst>
                                          <p:attrName>style.visibility</p:attrName>
                                        </p:attrNameLst>
                                      </p:cBhvr>
                                      <p:to>
                                        <p:strVal val="visible"/>
                                      </p:to>
                                    </p:set>
                                    <p:animEffect transition="in" filter="fade">
                                      <p:cBhvr>
                                        <p:cTn id="115" dur="400"/>
                                        <p:tgtEl>
                                          <p:spTgt spid="39"/>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40"/>
                                        </p:tgtEl>
                                        <p:attrNameLst>
                                          <p:attrName>style.visibility</p:attrName>
                                        </p:attrNameLst>
                                      </p:cBhvr>
                                      <p:to>
                                        <p:strVal val="visible"/>
                                      </p:to>
                                    </p:set>
                                    <p:animEffect transition="in" filter="fade">
                                      <p:cBhvr>
                                        <p:cTn id="118" dur="4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1" grpId="0" animBg="1"/>
      <p:bldP spid="12" grpId="0" animBg="1"/>
      <p:bldP spid="13" grpId="0" animBg="1"/>
      <p:bldP spid="14" grpId="0" animBg="1"/>
      <p:bldP spid="16" grpId="0" animBg="1"/>
      <p:bldP spid="17" grpId="0" animBg="1"/>
      <p:bldP spid="18" grpId="0" animBg="1"/>
      <p:bldP spid="19"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Good layout keeps people and products flowing</a:t>
            </a:r>
            <a:endParaRPr lang="en-US" sz="3200" dirty="0"/>
          </a:p>
        </p:txBody>
      </p:sp>
      <p:pic>
        <p:nvPicPr>
          <p:cNvPr id="3" name="Image 0" descr="A labour-intensive production line in DT Classroom">    </p:cNvPr>
          <p:cNvPicPr>
            <a:picLocks noChangeAspect="1"/>
          </p:cNvPicPr>
          <p:nvPr/>
        </p:nvPicPr>
        <p:blipFill>
          <a:blip r:embed="rId1"/>
          <a:stretch>
            <a:fillRect/>
          </a:stretch>
        </p:blipFill>
        <p:spPr>
          <a:xfrm>
            <a:off x="548640" y="1371600"/>
            <a:ext cx="4572000" cy="4114800"/>
          </a:xfrm>
          <a:prstGeom prst="rect">
            <a:avLst/>
          </a:prstGeom>
        </p:spPr>
      </p:pic>
      <p:sp>
        <p:nvSpPr>
          <p:cNvPr id="4" name="Text 1"/>
          <p:cNvSpPr txBox="1"/>
          <p:nvPr/>
        </p:nvSpPr>
        <p:spPr>
          <a:xfrm>
            <a:off x="548640" y="5559552"/>
            <a:ext cx="4572000" cy="365760"/>
          </a:xfrm>
          <a:prstGeom prst="rect">
            <a:avLst/>
          </a:prstGeom>
          <a:noFill/>
          <a:ln/>
        </p:spPr>
        <p:txBody>
          <a:bodyPr wrap="square" lIns="0" tIns="0" rIns="0" bIns="0" rtlCol="0" anchor="t"/>
          <a:lstStyle/>
          <a:p>
            <a:pPr indent="0" marL="0">
              <a:buNone/>
            </a:pPr>
            <a:r>
              <a:rPr lang="en-US" sz="1100" dirty="0">
                <a:solidFill>
                  <a:schemeClr val="accent6"/>
                </a:solidFill>
              </a:rPr>
              <a:t>Layout decides how far people and parts have to travel.</a:t>
            </a:r>
            <a:endParaRPr lang="en-US" sz="1100" dirty="0"/>
          </a:p>
        </p:txBody>
      </p:sp>
      <p:sp>
        <p:nvSpPr>
          <p:cNvPr id="5" name="A1|addText"/>
          <p:cNvSpPr txBox="1"/>
          <p:nvPr/>
        </p:nvSpPr>
        <p:spPr>
          <a:xfrm>
            <a:off x="5486400" y="1371600"/>
            <a:ext cx="6172200" cy="411480"/>
          </a:xfrm>
          <a:prstGeom prst="rect">
            <a:avLst/>
          </a:prstGeom>
          <a:noFill/>
          <a:ln/>
        </p:spPr>
        <p:txBody>
          <a:bodyPr wrap="square" lIns="0" tIns="0" rIns="0" bIns="0" rtlCol="0" anchor="t"/>
          <a:lstStyle/>
          <a:p>
            <a:pPr indent="0" marL="0">
              <a:buNone/>
            </a:pPr>
            <a:r>
              <a:rPr lang="en-US" sz="1800" b="1" dirty="0">
                <a:solidFill>
                  <a:schemeClr val="tx2"/>
                </a:solidFill>
              </a:rPr>
              <a:t>A factory laid out in the order things are made</a:t>
            </a:r>
            <a:endParaRPr lang="en-US" sz="1800" dirty="0"/>
          </a:p>
        </p:txBody>
      </p:sp>
      <p:sp>
        <p:nvSpPr>
          <p:cNvPr id="6" name="A1|addShape"/>
          <p:cNvSpPr/>
          <p:nvPr/>
        </p:nvSpPr>
        <p:spPr>
          <a:xfrm>
            <a:off x="5486400" y="1920240"/>
            <a:ext cx="1298448" cy="685800"/>
          </a:xfrm>
          <a:prstGeom prst="chevron">
            <a:avLst/>
          </a:prstGeom>
          <a:solidFill>
            <a:schemeClr val="tx2"/>
          </a:solidFill>
          <a:ln/>
        </p:spPr>
      </p:sp>
      <p:sp>
        <p:nvSpPr>
          <p:cNvPr id="7" name="A1|addText"/>
          <p:cNvSpPr txBox="1"/>
          <p:nvPr/>
        </p:nvSpPr>
        <p:spPr>
          <a:xfrm>
            <a:off x="5687568" y="1920240"/>
            <a:ext cx="960120" cy="685800"/>
          </a:xfrm>
          <a:prstGeom prst="rect">
            <a:avLst/>
          </a:prstGeom>
          <a:noFill/>
          <a:ln/>
        </p:spPr>
        <p:txBody>
          <a:bodyPr wrap="square" lIns="0" tIns="0" rIns="0" bIns="0" rtlCol="0" anchor="ctr"/>
          <a:lstStyle/>
          <a:p>
            <a:pPr algn="ctr" indent="0" marL="0">
              <a:buNone/>
            </a:pPr>
            <a:r>
              <a:rPr lang="en-US" sz="1200" b="1" dirty="0">
                <a:solidFill>
                  <a:schemeClr val="bg1"/>
                </a:solidFill>
              </a:rPr>
              <a:t>Goods in</a:t>
            </a:r>
            <a:endParaRPr lang="en-US" sz="1200" dirty="0"/>
          </a:p>
        </p:txBody>
      </p:sp>
      <p:sp>
        <p:nvSpPr>
          <p:cNvPr id="8" name="A1|addShape"/>
          <p:cNvSpPr/>
          <p:nvPr/>
        </p:nvSpPr>
        <p:spPr>
          <a:xfrm>
            <a:off x="6729984" y="1920240"/>
            <a:ext cx="1298448" cy="685800"/>
          </a:xfrm>
          <a:prstGeom prst="chevron">
            <a:avLst/>
          </a:prstGeom>
          <a:solidFill>
            <a:schemeClr val="accent2"/>
          </a:solidFill>
          <a:ln/>
        </p:spPr>
      </p:sp>
      <p:sp>
        <p:nvSpPr>
          <p:cNvPr id="9" name="A1|addText"/>
          <p:cNvSpPr txBox="1"/>
          <p:nvPr/>
        </p:nvSpPr>
        <p:spPr>
          <a:xfrm>
            <a:off x="6931152" y="1920240"/>
            <a:ext cx="960120" cy="685800"/>
          </a:xfrm>
          <a:prstGeom prst="rect">
            <a:avLst/>
          </a:prstGeom>
          <a:noFill/>
          <a:ln/>
        </p:spPr>
        <p:txBody>
          <a:bodyPr wrap="square" lIns="0" tIns="0" rIns="0" bIns="0" rtlCol="0" anchor="ctr"/>
          <a:lstStyle/>
          <a:p>
            <a:pPr algn="ctr" indent="0" marL="0">
              <a:buNone/>
            </a:pPr>
            <a:r>
              <a:rPr lang="en-US" sz="1200" b="1" dirty="0">
                <a:solidFill>
                  <a:schemeClr val="bg1"/>
                </a:solidFill>
              </a:rPr>
              <a:t>Make parts</a:t>
            </a:r>
            <a:endParaRPr lang="en-US" sz="1200" dirty="0"/>
          </a:p>
        </p:txBody>
      </p:sp>
      <p:sp>
        <p:nvSpPr>
          <p:cNvPr id="10" name="A1|addShape"/>
          <p:cNvSpPr/>
          <p:nvPr/>
        </p:nvSpPr>
        <p:spPr>
          <a:xfrm>
            <a:off x="7973568" y="1920240"/>
            <a:ext cx="1298448" cy="685800"/>
          </a:xfrm>
          <a:prstGeom prst="chevron">
            <a:avLst/>
          </a:prstGeom>
          <a:solidFill>
            <a:schemeClr val="tx2"/>
          </a:solidFill>
          <a:ln/>
        </p:spPr>
      </p:sp>
      <p:sp>
        <p:nvSpPr>
          <p:cNvPr id="11" name="A1|addText"/>
          <p:cNvSpPr txBox="1"/>
          <p:nvPr/>
        </p:nvSpPr>
        <p:spPr>
          <a:xfrm>
            <a:off x="8174736" y="1920240"/>
            <a:ext cx="960120" cy="685800"/>
          </a:xfrm>
          <a:prstGeom prst="rect">
            <a:avLst/>
          </a:prstGeom>
          <a:noFill/>
          <a:ln/>
        </p:spPr>
        <p:txBody>
          <a:bodyPr wrap="square" lIns="0" tIns="0" rIns="0" bIns="0" rtlCol="0" anchor="ctr"/>
          <a:lstStyle/>
          <a:p>
            <a:pPr algn="ctr" indent="0" marL="0">
              <a:buNone/>
            </a:pPr>
            <a:r>
              <a:rPr lang="en-US" sz="1200" b="1" dirty="0">
                <a:solidFill>
                  <a:schemeClr val="bg1"/>
                </a:solidFill>
              </a:rPr>
              <a:t>Assemble</a:t>
            </a:r>
            <a:endParaRPr lang="en-US" sz="1200" dirty="0"/>
          </a:p>
        </p:txBody>
      </p:sp>
      <p:sp>
        <p:nvSpPr>
          <p:cNvPr id="12" name="A1|addShape"/>
          <p:cNvSpPr/>
          <p:nvPr/>
        </p:nvSpPr>
        <p:spPr>
          <a:xfrm>
            <a:off x="9217152" y="1920240"/>
            <a:ext cx="1298448" cy="685800"/>
          </a:xfrm>
          <a:prstGeom prst="chevron">
            <a:avLst/>
          </a:prstGeom>
          <a:solidFill>
            <a:schemeClr val="accent2"/>
          </a:solidFill>
          <a:ln/>
        </p:spPr>
      </p:sp>
      <p:sp>
        <p:nvSpPr>
          <p:cNvPr id="13" name="A1|addText"/>
          <p:cNvSpPr txBox="1"/>
          <p:nvPr/>
        </p:nvSpPr>
        <p:spPr>
          <a:xfrm>
            <a:off x="9418320" y="1920240"/>
            <a:ext cx="960120" cy="685800"/>
          </a:xfrm>
          <a:prstGeom prst="rect">
            <a:avLst/>
          </a:prstGeom>
          <a:noFill/>
          <a:ln/>
        </p:spPr>
        <p:txBody>
          <a:bodyPr wrap="square" lIns="0" tIns="0" rIns="0" bIns="0" rtlCol="0" anchor="ctr"/>
          <a:lstStyle/>
          <a:p>
            <a:pPr algn="ctr" indent="0" marL="0">
              <a:buNone/>
            </a:pPr>
            <a:r>
              <a:rPr lang="en-US" sz="1200" b="1" dirty="0">
                <a:solidFill>
                  <a:schemeClr val="bg1"/>
                </a:solidFill>
              </a:rPr>
              <a:t>Check</a:t>
            </a:r>
            <a:endParaRPr lang="en-US" sz="1200" dirty="0"/>
          </a:p>
        </p:txBody>
      </p:sp>
      <p:sp>
        <p:nvSpPr>
          <p:cNvPr id="14" name="A1|addShape"/>
          <p:cNvSpPr/>
          <p:nvPr/>
        </p:nvSpPr>
        <p:spPr>
          <a:xfrm>
            <a:off x="10460736" y="1920240"/>
            <a:ext cx="1298448" cy="685800"/>
          </a:xfrm>
          <a:prstGeom prst="chevron">
            <a:avLst/>
          </a:prstGeom>
          <a:solidFill>
            <a:schemeClr val="tx2"/>
          </a:solidFill>
          <a:ln/>
        </p:spPr>
      </p:sp>
      <p:sp>
        <p:nvSpPr>
          <p:cNvPr id="15" name="A1|addText"/>
          <p:cNvSpPr txBox="1"/>
          <p:nvPr/>
        </p:nvSpPr>
        <p:spPr>
          <a:xfrm>
            <a:off x="10661904" y="1920240"/>
            <a:ext cx="960120" cy="685800"/>
          </a:xfrm>
          <a:prstGeom prst="rect">
            <a:avLst/>
          </a:prstGeom>
          <a:noFill/>
          <a:ln/>
        </p:spPr>
        <p:txBody>
          <a:bodyPr wrap="square" lIns="0" tIns="0" rIns="0" bIns="0" rtlCol="0" anchor="ctr"/>
          <a:lstStyle/>
          <a:p>
            <a:pPr algn="ctr" indent="0" marL="0">
              <a:buNone/>
            </a:pPr>
            <a:r>
              <a:rPr lang="en-US" sz="1200" b="1" dirty="0">
                <a:solidFill>
                  <a:schemeClr val="bg1"/>
                </a:solidFill>
              </a:rPr>
              <a:t>Dispatch</a:t>
            </a:r>
            <a:endParaRPr lang="en-US" sz="1200" dirty="0"/>
          </a:p>
        </p:txBody>
      </p:sp>
      <p:sp>
        <p:nvSpPr>
          <p:cNvPr id="16" name="A1|addText"/>
          <p:cNvSpPr txBox="1"/>
          <p:nvPr/>
        </p:nvSpPr>
        <p:spPr>
          <a:xfrm>
            <a:off x="5486400" y="2743200"/>
            <a:ext cx="6172200" cy="640080"/>
          </a:xfrm>
          <a:prstGeom prst="rect">
            <a:avLst/>
          </a:prstGeom>
          <a:noFill/>
          <a:ln/>
        </p:spPr>
        <p:txBody>
          <a:bodyPr wrap="square" lIns="0" tIns="0" rIns="0" bIns="0" rtlCol="0" anchor="t"/>
          <a:lstStyle/>
          <a:p>
            <a:pPr indent="0" marL="0">
              <a:buNone/>
            </a:pPr>
            <a:r>
              <a:rPr lang="en-US" sz="1700" dirty="0">
                <a:solidFill>
                  <a:schemeClr val="tx1"/>
                </a:solidFill>
              </a:rPr>
              <a:t>Less walking and waiting means more products per hour (throughput) and fewer accidents.</a:t>
            </a:r>
            <a:endParaRPr lang="en-US" sz="1700" dirty="0"/>
          </a:p>
        </p:txBody>
      </p:sp>
      <p:sp>
        <p:nvSpPr>
          <p:cNvPr id="17" name="A2|Supermarket question"/>
          <p:cNvSpPr/>
          <p:nvPr/>
        </p:nvSpPr>
        <p:spPr>
          <a:xfrm>
            <a:off x="5486400" y="3611880"/>
            <a:ext cx="6172200" cy="2286000"/>
          </a:xfrm>
          <a:prstGeom prst="roundRect">
            <a:avLst>
              <a:gd name="adj" fmla="val 4800"/>
            </a:avLst>
          </a:prstGeom>
          <a:solidFill>
            <a:schemeClr val="bg2"/>
          </a:solidFill>
          <a:ln/>
          <a:effectLst>
            <a:outerShdw sx="100000" sy="100000" kx="0" ky="0" algn="bl" rotWithShape="0" blurRad="101600" dist="25400" dir="5400000">
              <a:srgbClr val="0F2A40">
                <a:alpha val="16000"/>
              </a:srgbClr>
            </a:outerShdw>
          </a:effectLst>
        </p:spPr>
      </p:sp>
      <p:sp>
        <p:nvSpPr>
          <p:cNvPr id="18" name="A2|Supermarket offset"/>
          <p:cNvSpPr/>
          <p:nvPr/>
        </p:nvSpPr>
        <p:spPr>
          <a:xfrm>
            <a:off x="5829300" y="3954780"/>
            <a:ext cx="685800" cy="685800"/>
          </a:xfrm>
          <a:prstGeom prst="roundRect">
            <a:avLst>
              <a:gd name="adj" fmla="val 22000"/>
            </a:avLst>
          </a:prstGeom>
          <a:solidFill>
            <a:schemeClr val="accent1"/>
          </a:solidFill>
          <a:ln/>
        </p:spPr>
      </p:sp>
      <p:sp>
        <p:nvSpPr>
          <p:cNvPr id="19" name="A2|Supermarket tile"/>
          <p:cNvSpPr/>
          <p:nvPr/>
        </p:nvSpPr>
        <p:spPr>
          <a:xfrm>
            <a:off x="5760720" y="3886200"/>
            <a:ext cx="685800" cy="685800"/>
          </a:xfrm>
          <a:prstGeom prst="roundRect">
            <a:avLst>
              <a:gd name="adj" fmla="val 22000"/>
            </a:avLst>
          </a:prstGeom>
          <a:solidFill>
            <a:schemeClr val="tx2"/>
          </a:solidFill>
          <a:ln/>
        </p:spPr>
      </p:sp>
      <p:pic>
        <p:nvPicPr>
          <p:cNvPr id="20" name="A2|addImage" descr="Supermarket">    </p:cNvPr>
          <p:cNvPicPr>
            <a:picLocks noChangeAspect="1"/>
          </p:cNvPicPr>
          <p:nvPr/>
        </p:nvPicPr>
        <p:blipFill>
          <a:blip r:embed="rId2"/>
          <a:stretch>
            <a:fillRect/>
          </a:stretch>
        </p:blipFill>
        <p:spPr>
          <a:xfrm>
            <a:off x="5911596" y="4037076"/>
            <a:ext cx="384048" cy="384048"/>
          </a:xfrm>
          <a:prstGeom prst="rect">
            <a:avLst/>
          </a:prstGeom>
        </p:spPr>
      </p:pic>
      <p:sp>
        <p:nvSpPr>
          <p:cNvPr id="21" name="A2|addText"/>
          <p:cNvSpPr txBox="1"/>
          <p:nvPr/>
        </p:nvSpPr>
        <p:spPr>
          <a:xfrm>
            <a:off x="6675120" y="3886200"/>
            <a:ext cx="4754880" cy="411480"/>
          </a:xfrm>
          <a:prstGeom prst="rect">
            <a:avLst/>
          </a:prstGeom>
          <a:noFill/>
          <a:ln/>
        </p:spPr>
        <p:txBody>
          <a:bodyPr wrap="square" lIns="0" tIns="0" rIns="0" bIns="0" rtlCol="0" anchor="t"/>
          <a:lstStyle/>
          <a:p>
            <a:pPr indent="0" marL="0">
              <a:buNone/>
            </a:pPr>
            <a:r>
              <a:rPr lang="en-US" sz="1800" b="1" dirty="0">
                <a:solidFill>
                  <a:schemeClr val="tx2"/>
                </a:solidFill>
              </a:rPr>
              <a:t>Think about a supermarket</a:t>
            </a:r>
            <a:endParaRPr lang="en-US" sz="1800" dirty="0"/>
          </a:p>
        </p:txBody>
      </p:sp>
      <p:sp>
        <p:nvSpPr>
          <p:cNvPr id="22" name="A2|addText"/>
          <p:cNvSpPr txBox="1"/>
          <p:nvPr/>
        </p:nvSpPr>
        <p:spPr>
          <a:xfrm>
            <a:off x="6675120" y="4343400"/>
            <a:ext cx="4754880" cy="1371600"/>
          </a:xfrm>
          <a:prstGeom prst="rect">
            <a:avLst/>
          </a:prstGeom>
          <a:noFill/>
          <a:ln/>
        </p:spPr>
        <p:txBody>
          <a:bodyPr wrap="square" lIns="0" tIns="0" rIns="0" bIns="0" rtlCol="0" anchor="t"/>
          <a:lstStyle/>
          <a:p>
            <a:pPr indent="0" marL="0">
              <a:buNone/>
            </a:pPr>
            <a:r>
              <a:rPr lang="en-US" sz="1700" dirty="0">
                <a:solidFill>
                  <a:schemeClr val="tx1"/>
                </a:solidFill>
              </a:rPr>
              <a:t>Why is fresh fruit and veg almost always by the entrance, while milk and bread are at the back?</a:t>
            </a:r>
            <a:endParaRPr lang="en-US" sz="17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14</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9" fill="hold">
                      <p:stCondLst>
                        <p:cond delay="indefinite"/>
                      </p:stCondLst>
                      <p:childTnLst>
                        <p:par>
                          <p:cTn id="4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gtEl>
                                        <p:attrNameLst>
                                          <p:attrName>style.visibility</p:attrName>
                                        </p:attrNameLst>
                                      </p:cBhvr>
                                      <p:to>
                                        <p:strVal val="visible"/>
                                      </p:to>
                                    </p:set>
                                    <p:animEffect transition="in" filter="fade">
                                      <p:cBhvr>
                                        <p:cTn id="5" dur="400"/>
                                        <p:tgtEl>
                                          <p:spTgt spid="5"/>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6"/>
                                        </p:tgtEl>
                                        <p:attrNameLst>
                                          <p:attrName>style.visibility</p:attrName>
                                        </p:attrNameLst>
                                      </p:cBhvr>
                                      <p:to>
                                        <p:strVal val="visible"/>
                                      </p:to>
                                    </p:set>
                                    <p:animEffect transition="in" filter="fade">
                                      <p:cBhvr>
                                        <p:cTn id="8" dur="400"/>
                                        <p:tgtEl>
                                          <p:spTgt spid="6"/>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4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4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4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400"/>
                                        <p:tgtEl>
                                          <p:spTgt spid="1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4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4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400"/>
                                        <p:tgtEl>
                                          <p:spTgt spid="1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4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400"/>
                                        <p:tgtEl>
                                          <p:spTgt spid="1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400"/>
                                        <p:tgtEl>
                                          <p:spTgt spid="16"/>
                                        </p:tgtEl>
                                      </p:cBhvr>
                                    </p:animEffect>
                                  </p:childTnLst>
                                </p:cTn>
                              </p:par>
                            </p:childTnLst>
                          </p:cTn>
                        </p:par>
                      </p:childTnLst>
                    </p:cTn>
                  </p:par>
                  <p:par>
                    <p:cTn id="59" fill="hold">
                      <p:stCondLst>
                        <p:cond delay="indefinite"/>
                      </p:stCondLst>
                      <p:childTnLst>
                        <p:par>
                          <p:cTn id="6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4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4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400"/>
                                        <p:tgtEl>
                                          <p:spTgt spid="19"/>
                                        </p:tgtEl>
                                      </p:cBhvr>
                                    </p:animEffect>
                                  </p:childTnLst>
                                </p:cTn>
                              </p:par>
                              <p:par>
                                <p:cTn id="50" presetID="10"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4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400"/>
                                        <p:tgtEl>
                                          <p:spTgt spid="2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686800" cy="822960"/>
          </a:xfrm>
          <a:prstGeom prst="rect">
            <a:avLst/>
          </a:prstGeom>
          <a:noFill/>
          <a:ln/>
        </p:spPr>
        <p:txBody>
          <a:bodyPr wrap="square" lIns="0" tIns="0" rIns="0" bIns="0" rtlCol="0" anchor="ctr"/>
          <a:lstStyle/>
          <a:p>
            <a:pPr algn="l" indent="0" marL="0">
              <a:buNone/>
            </a:pPr>
            <a:r>
              <a:rPr lang="en-US" sz="3200" b="1" dirty="0">
                <a:solidFill>
                  <a:schemeClr val="tx2"/>
                </a:solidFill>
              </a:rPr>
              <a:t>Workplace makeover</a:t>
            </a:r>
            <a:endParaRPr lang="en-US" sz="3200" dirty="0"/>
          </a:p>
        </p:txBody>
      </p:sp>
      <p:sp>
        <p:nvSpPr>
          <p:cNvPr id="3" name="Activity chip"/>
          <p:cNvSpPr/>
          <p:nvPr/>
        </p:nvSpPr>
        <p:spPr>
          <a:xfrm>
            <a:off x="9464040" y="566928"/>
            <a:ext cx="2194560" cy="384048"/>
          </a:xfrm>
          <a:prstGeom prst="roundRect">
            <a:avLst>
              <a:gd name="adj" fmla="val 50000"/>
            </a:avLst>
          </a:prstGeom>
          <a:solidFill>
            <a:schemeClr val="tx2"/>
          </a:solidFill>
          <a:ln/>
        </p:spPr>
      </p:sp>
      <p:sp>
        <p:nvSpPr>
          <p:cNvPr id="4" name="Text 2"/>
          <p:cNvSpPr txBox="1"/>
          <p:nvPr/>
        </p:nvSpPr>
        <p:spPr>
          <a:xfrm>
            <a:off x="9464040" y="566928"/>
            <a:ext cx="219456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GROUP TASK · 10 MIN</a:t>
            </a:r>
            <a:endParaRPr lang="en-US" sz="1200" dirty="0"/>
          </a:p>
        </p:txBody>
      </p:sp>
      <p:sp>
        <p:nvSpPr>
          <p:cNvPr id="5" name="Text 3"/>
          <p:cNvSpPr txBox="1"/>
          <p:nvPr/>
        </p:nvSpPr>
        <p:spPr>
          <a:xfrm>
            <a:off x="548640" y="1234440"/>
            <a:ext cx="8229600" cy="365760"/>
          </a:xfrm>
          <a:prstGeom prst="rect">
            <a:avLst/>
          </a:prstGeom>
          <a:noFill/>
          <a:ln/>
        </p:spPr>
        <p:txBody>
          <a:bodyPr wrap="square" lIns="0" tIns="0" rIns="0" bIns="0" rtlCol="0" anchor="t"/>
          <a:lstStyle/>
          <a:p>
            <a:pPr indent="0" marL="0">
              <a:buNone/>
            </a:pPr>
            <a:r>
              <a:rPr lang="en-US" sz="1600" dirty="0">
                <a:solidFill>
                  <a:schemeClr val="tx1"/>
                </a:solidFill>
              </a:rPr>
              <a:t>Copy and complete the table. One row is done for you.</a:t>
            </a:r>
            <a:endParaRPr lang="en-US" sz="16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109960" cy="914400"/>
        </p:xfrm>
        <a:graphic>
          <a:graphicData uri="http://schemas.openxmlformats.org/drawingml/2006/table">
            <a:tbl>
              <a:tblPr/>
              <a:tblGrid>
                <a:gridCol w="1691640"/>
                <a:gridCol w="2194560"/>
                <a:gridCol w="2834640"/>
                <a:gridCol w="2194560"/>
                <a:gridCol w="2194560"/>
              </a:tblGrid>
              <a:tr h="502920">
                <a:tc>
                  <a:txBody>
                    <a:bodyPr/>
                    <a:lstStyle/>
                    <a:p>
                      <a:pPr indent="0" marL="0">
                        <a:buNone/>
                      </a:pPr>
                      <a:r>
                        <a:rPr lang="en-US" sz="1700" b="1" dirty="0">
                          <a:solidFill>
                            <a:srgbClr val="FFFFFF"/>
                          </a:solidFill>
                        </a:rPr>
                        <a:t>Workplace</a:t>
                      </a:r>
                      <a:endParaRPr lang="en-US" sz="1700" dirty="0"/>
                    </a:p>
                  </a:txBody>
                  <a:tcPr marL="73152" marR="73152" marT="73152" marB="73152" anchor="ctr">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173C59"/>
                    </a:solidFill>
                  </a:tcPr>
                </a:tc>
                <a:tc>
                  <a:txBody>
                    <a:bodyPr/>
                    <a:lstStyle/>
                    <a:p>
                      <a:pPr indent="0" marL="0">
                        <a:buNone/>
                      </a:pPr>
                      <a:r>
                        <a:rPr lang="en-US" sz="1700" b="1" dirty="0">
                          <a:solidFill>
                            <a:srgbClr val="FFFFFF"/>
                          </a:solidFill>
                        </a:rPr>
                        <a:t>New technology</a:t>
                      </a:r>
                      <a:endParaRPr lang="en-US" sz="1700" dirty="0"/>
                    </a:p>
                  </a:txBody>
                  <a:tcPr marL="73152" marR="73152" marT="73152" marB="73152" anchor="ctr">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173C59"/>
                    </a:solidFill>
                  </a:tcPr>
                </a:tc>
                <a:tc>
                  <a:txBody>
                    <a:bodyPr/>
                    <a:lstStyle/>
                    <a:p>
                      <a:pPr indent="0" marL="0">
                        <a:buNone/>
                      </a:pPr>
                      <a:r>
                        <a:rPr lang="en-US" sz="1700" b="1" dirty="0">
                          <a:solidFill>
                            <a:srgbClr val="FFFFFF"/>
                          </a:solidFill>
                        </a:rPr>
                        <a:t>How the work changed</a:t>
                      </a:r>
                      <a:endParaRPr lang="en-US" sz="1700" dirty="0"/>
                    </a:p>
                  </a:txBody>
                  <a:tcPr marL="73152" marR="73152" marT="73152" marB="73152" anchor="ctr">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173C59"/>
                    </a:solidFill>
                  </a:tcPr>
                </a:tc>
                <a:tc>
                  <a:txBody>
                    <a:bodyPr/>
                    <a:lstStyle/>
                    <a:p>
                      <a:pPr indent="0" marL="0">
                        <a:buNone/>
                      </a:pPr>
                      <a:r>
                        <a:rPr lang="en-US" sz="1700" b="1" dirty="0">
                          <a:solidFill>
                            <a:srgbClr val="FFFFFF"/>
                          </a:solidFill>
                        </a:rPr>
                        <a:t>One benefit</a:t>
                      </a:r>
                      <a:endParaRPr lang="en-US" sz="1700" dirty="0"/>
                    </a:p>
                  </a:txBody>
                  <a:tcPr marL="73152" marR="73152" marT="73152" marB="73152" anchor="ctr">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173C59"/>
                    </a:solidFill>
                  </a:tcPr>
                </a:tc>
                <a:tc>
                  <a:txBody>
                    <a:bodyPr/>
                    <a:lstStyle/>
                    <a:p>
                      <a:pPr indent="0" marL="0">
                        <a:buNone/>
                      </a:pPr>
                      <a:r>
                        <a:rPr lang="en-US" sz="1700" b="1" dirty="0">
                          <a:solidFill>
                            <a:srgbClr val="FFFFFF"/>
                          </a:solidFill>
                        </a:rPr>
                        <a:t>One drawback</a:t>
                      </a:r>
                      <a:endParaRPr lang="en-US" sz="1700" dirty="0"/>
                    </a:p>
                  </a:txBody>
                  <a:tcPr marL="73152" marR="73152" marT="73152" marB="73152" anchor="ctr">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173C59"/>
                    </a:solidFill>
                  </a:tcPr>
                </a:tc>
              </a:tr>
              <a:tr h="960120">
                <a:tc>
                  <a:txBody>
                    <a:bodyPr/>
                    <a:lstStyle/>
                    <a:p>
                      <a:pPr indent="0" marL="0">
                        <a:buNone/>
                      </a:pPr>
                      <a:r>
                        <a:rPr lang="en-US" sz="1600" i="1" dirty="0">
                          <a:solidFill>
                            <a:srgbClr val="173C59"/>
                          </a:solidFill>
                        </a:rPr>
                        <a:t>Supermarket</a:t>
                      </a: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6D9"/>
                    </a:solidFill>
                  </a:tcPr>
                </a:tc>
                <a:tc>
                  <a:txBody>
                    <a:bodyPr/>
                    <a:lstStyle/>
                    <a:p>
                      <a:pPr indent="0" marL="0">
                        <a:buNone/>
                      </a:pPr>
                      <a:r>
                        <a:rPr lang="en-US" sz="1600" i="1" dirty="0">
                          <a:solidFill>
                            <a:srgbClr val="173C59"/>
                          </a:solidFill>
                        </a:rPr>
                        <a:t>Self-checkouts and barcode scanners</a:t>
                      </a: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6D9"/>
                    </a:solidFill>
                  </a:tcPr>
                </a:tc>
                <a:tc>
                  <a:txBody>
                    <a:bodyPr/>
                    <a:lstStyle/>
                    <a:p>
                      <a:pPr indent="0" marL="0">
                        <a:buNone/>
                      </a:pPr>
                      <a:r>
                        <a:rPr lang="en-US" sz="1600" i="1" dirty="0">
                          <a:solidFill>
                            <a:srgbClr val="173C59"/>
                          </a:solidFill>
                        </a:rPr>
                        <a:t>Staff move from tills to helping customers and restocking</a:t>
                      </a: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6D9"/>
                    </a:solidFill>
                  </a:tcPr>
                </a:tc>
                <a:tc>
                  <a:txBody>
                    <a:bodyPr/>
                    <a:lstStyle/>
                    <a:p>
                      <a:pPr indent="0" marL="0">
                        <a:buNone/>
                      </a:pPr>
                      <a:r>
                        <a:rPr lang="en-US" sz="1600" i="1" dirty="0">
                          <a:solidFill>
                            <a:srgbClr val="173C59"/>
                          </a:solidFill>
                        </a:rPr>
                        <a:t>Shorter queues; live stock levels</a:t>
                      </a: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6D9"/>
                    </a:solidFill>
                  </a:tcPr>
                </a:tc>
                <a:tc>
                  <a:txBody>
                    <a:bodyPr/>
                    <a:lstStyle/>
                    <a:p>
                      <a:pPr indent="0" marL="0">
                        <a:buNone/>
                      </a:pPr>
                      <a:r>
                        <a:rPr lang="en-US" sz="1600" i="1" dirty="0">
                          <a:solidFill>
                            <a:srgbClr val="173C59"/>
                          </a:solidFill>
                        </a:rPr>
                        <a:t>Fewer till jobs; some customers find it harder</a:t>
                      </a: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6D9"/>
                    </a:solidFill>
                  </a:tcPr>
                </a:tc>
              </a:tr>
              <a:tr h="960120">
                <a:tc>
                  <a:txBody>
                    <a:bodyPr/>
                    <a:lstStyle/>
                    <a:p>
                      <a:pPr indent="0" marL="0">
                        <a:buNone/>
                      </a:pPr>
                      <a:r>
                        <a:rPr lang="en-US" sz="1600" dirty="0">
                          <a:solidFill>
                            <a:srgbClr val="1E2A33"/>
                          </a:solidFill>
                        </a:rPr>
                        <a:t>Car factory</a:t>
                      </a: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r>
              <a:tr h="960120">
                <a:tc>
                  <a:txBody>
                    <a:bodyPr/>
                    <a:lstStyle/>
                    <a:p>
                      <a:pPr indent="0" marL="0">
                        <a:buNone/>
                      </a:pPr>
                      <a:r>
                        <a:rPr lang="en-US" sz="1600" dirty="0">
                          <a:solidFill>
                            <a:srgbClr val="1E2A33"/>
                          </a:solidFill>
                        </a:rPr>
                        <a:t>Design studio</a:t>
                      </a: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r>
              <a:tr h="960120">
                <a:tc>
                  <a:txBody>
                    <a:bodyPr/>
                    <a:lstStyle/>
                    <a:p>
                      <a:pPr indent="0" marL="0">
                        <a:buNone/>
                      </a:pPr>
                      <a:r>
                        <a:rPr lang="en-US" sz="1600" dirty="0">
                          <a:solidFill>
                            <a:srgbClr val="1E2A33"/>
                          </a:solidFill>
                        </a:rPr>
                        <a:t>Your choice</a:t>
                      </a: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c>
                  <a:txBody>
                    <a:bodyPr/>
                    <a:lstStyle/>
                    <a:p>
                      <a:pPr indent="0" marL="0">
                        <a:buNone/>
                      </a:pPr>
                      <a:endParaRPr lang="en-US" sz="1600" dirty="0"/>
                    </a:p>
                  </a:txBody>
                  <a:tcPr marL="73152" marR="73152" marT="73152" marB="73152" anchor="t">
                    <a:lnL w="9525" cap="flat" cmpd="sng" algn="ctr">
                      <a:solidFill>
                        <a:srgbClr val="B7C4CE"/>
                      </a:solidFill>
                      <a:prstDash val="solid"/>
                      <a:round/>
                      <a:headEnd type="none" w="med" len="med"/>
                      <a:tailEnd type="none" w="med" len="med"/>
                    </a:lnL>
                    <a:lnR w="9525" cap="flat" cmpd="sng" algn="ctr">
                      <a:solidFill>
                        <a:srgbClr val="B7C4CE"/>
                      </a:solidFill>
                      <a:prstDash val="solid"/>
                      <a:round/>
                      <a:headEnd type="none" w="med" len="med"/>
                      <a:tailEnd type="none" w="med" len="med"/>
                    </a:lnR>
                    <a:lnT w="9525" cap="flat" cmpd="sng" algn="ctr">
                      <a:solidFill>
                        <a:srgbClr val="B7C4CE"/>
                      </a:solidFill>
                      <a:prstDash val="solid"/>
                      <a:round/>
                      <a:headEnd type="none" w="med" len="med"/>
                      <a:tailEnd type="none" w="med" len="med"/>
                    </a:lnT>
                    <a:lnB w="9525" cap="flat" cmpd="sng" algn="ctr">
                      <a:solidFill>
                        <a:srgbClr val="B7C4CE"/>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15</a:t>
            </a:fld>
            <a:endParaRPr lang="en-US"/>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828800"/>
            <a:ext cx="5669280" cy="1920240"/>
          </a:xfrm>
          <a:prstGeom prst="rect">
            <a:avLst/>
          </a:prstGeom>
          <a:noFill/>
          <a:ln/>
        </p:spPr>
        <p:txBody>
          <a:bodyPr wrap="square" lIns="0" tIns="0" rIns="0" bIns="0" rtlCol="0" anchor="b"/>
          <a:lstStyle/>
          <a:p>
            <a:pPr algn="l" indent="0" marL="0">
              <a:buNone/>
            </a:pPr>
            <a:r>
              <a:rPr lang="en-US" sz="4800" b="1" dirty="0">
                <a:solidFill>
                  <a:schemeClr val="bg1"/>
                </a:solidFill>
              </a:rPr>
              <a:t>Innovation and enterprise</a:t>
            </a:r>
            <a:endParaRPr lang="en-US" sz="4800" dirty="0"/>
          </a:p>
        </p:txBody>
      </p:sp>
      <p:sp>
        <p:nvSpPr>
          <p:cNvPr id="3" name="Text 0"/>
          <p:cNvSpPr/>
          <p:nvPr>
            <p:ph idx="101" type="body" hasCustomPrompt="1"/>
          </p:nvPr>
        </p:nvSpPr>
        <p:spPr>
          <a:xfrm>
            <a:off x="640080" y="3977640"/>
            <a:ext cx="5486400" cy="1097280"/>
          </a:xfrm>
          <a:prstGeom prst="rect">
            <a:avLst/>
          </a:prstGeom>
          <a:noFill/>
          <a:ln/>
        </p:spPr>
        <p:txBody>
          <a:bodyPr wrap="square" lIns="0" tIns="0" rIns="0" bIns="0" rtlCol="0" anchor="t"/>
          <a:lstStyle/>
          <a:p>
            <a:pPr algn="l" indent="0" marL="0">
              <a:buNone/>
            </a:pPr>
            <a:r>
              <a:rPr lang="en-US" sz="2000" dirty="0">
                <a:solidFill>
                  <a:srgbClr val="D6E2EA"/>
                </a:solidFill>
              </a:rPr>
              <a:t>New technology creates new products, and new ways to fund and sell them</a:t>
            </a:r>
            <a:endParaRPr lang="en-US" sz="2000" dirty="0"/>
          </a:p>
        </p:txBody>
      </p:sp>
      <p:sp>
        <p:nvSpPr>
          <p:cNvPr id="4" name="Activity chip"/>
          <p:cNvSpPr/>
          <p:nvPr/>
        </p:nvSpPr>
        <p:spPr>
          <a:xfrm>
            <a:off x="640080" y="1280160"/>
            <a:ext cx="1463040" cy="384048"/>
          </a:xfrm>
          <a:prstGeom prst="roundRect">
            <a:avLst>
              <a:gd name="adj" fmla="val 50000"/>
            </a:avLst>
          </a:prstGeom>
          <a:solidFill>
            <a:schemeClr val="tx2"/>
          </a:solidFill>
          <a:ln/>
        </p:spPr>
      </p:sp>
      <p:sp>
        <p:nvSpPr>
          <p:cNvPr id="5" name="Text 3"/>
          <p:cNvSpPr txBox="1"/>
          <p:nvPr/>
        </p:nvSpPr>
        <p:spPr>
          <a:xfrm>
            <a:off x="640080" y="1280160"/>
            <a:ext cx="146304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PART 4</a:t>
            </a:r>
            <a:endParaRPr lang="en-US" sz="1200" dirty="0"/>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New technology sparks new products and businesses</a:t>
            </a:r>
            <a:endParaRPr lang="en-US" sz="3200" dirty="0"/>
          </a:p>
        </p:txBody>
      </p:sp>
      <p:sp>
        <p:nvSpPr>
          <p:cNvPr id="3" name="A1|3D printing"/>
          <p:cNvSpPr/>
          <p:nvPr/>
        </p:nvSpPr>
        <p:spPr>
          <a:xfrm>
            <a:off x="548640" y="1417320"/>
            <a:ext cx="3520440" cy="2880360"/>
          </a:xfrm>
          <a:prstGeom prst="roundRect">
            <a:avLst>
              <a:gd name="adj" fmla="val 3810"/>
            </a:avLst>
          </a:prstGeom>
          <a:solidFill>
            <a:schemeClr val="bg2"/>
          </a:solidFill>
          <a:ln/>
          <a:effectLst>
            <a:outerShdw sx="100000" sy="100000" kx="0" ky="0" algn="bl" rotWithShape="0" blurRad="101600" dist="25400" dir="5400000">
              <a:srgbClr val="0F2A40">
                <a:alpha val="16000"/>
              </a:srgbClr>
            </a:outerShdw>
          </a:effectLst>
        </p:spPr>
      </p:sp>
      <p:sp>
        <p:nvSpPr>
          <p:cNvPr id="4" name="A1|3D printing offset"/>
          <p:cNvSpPr/>
          <p:nvPr/>
        </p:nvSpPr>
        <p:spPr>
          <a:xfrm>
            <a:off x="941832" y="1764792"/>
            <a:ext cx="731520" cy="731520"/>
          </a:xfrm>
          <a:prstGeom prst="roundRect">
            <a:avLst>
              <a:gd name="adj" fmla="val 22000"/>
            </a:avLst>
          </a:prstGeom>
          <a:solidFill>
            <a:schemeClr val="accent1"/>
          </a:solidFill>
          <a:ln/>
        </p:spPr>
      </p:sp>
      <p:sp>
        <p:nvSpPr>
          <p:cNvPr id="5" name="A1|3D printing tile"/>
          <p:cNvSpPr/>
          <p:nvPr/>
        </p:nvSpPr>
        <p:spPr>
          <a:xfrm>
            <a:off x="868680" y="1691640"/>
            <a:ext cx="731520" cy="731520"/>
          </a:xfrm>
          <a:prstGeom prst="roundRect">
            <a:avLst>
              <a:gd name="adj" fmla="val 22000"/>
            </a:avLst>
          </a:prstGeom>
          <a:solidFill>
            <a:schemeClr val="tx2"/>
          </a:solidFill>
          <a:ln/>
        </p:spPr>
      </p:sp>
      <p:pic>
        <p:nvPicPr>
          <p:cNvPr id="6" name="A1|addImage" descr="3D printing">    </p:cNvPr>
          <p:cNvPicPr>
            <a:picLocks noChangeAspect="1"/>
          </p:cNvPicPr>
          <p:nvPr/>
        </p:nvPicPr>
        <p:blipFill>
          <a:blip r:embed="rId1"/>
          <a:stretch>
            <a:fillRect/>
          </a:stretch>
        </p:blipFill>
        <p:spPr>
          <a:xfrm>
            <a:off x="1029614" y="1852574"/>
            <a:ext cx="409651" cy="409651"/>
          </a:xfrm>
          <a:prstGeom prst="rect">
            <a:avLst/>
          </a:prstGeom>
        </p:spPr>
      </p:pic>
      <p:sp>
        <p:nvSpPr>
          <p:cNvPr id="7" name="A1|addText"/>
          <p:cNvSpPr txBox="1"/>
          <p:nvPr/>
        </p:nvSpPr>
        <p:spPr>
          <a:xfrm>
            <a:off x="868680" y="2697480"/>
            <a:ext cx="2926080" cy="411480"/>
          </a:xfrm>
          <a:prstGeom prst="rect">
            <a:avLst/>
          </a:prstGeom>
          <a:noFill/>
          <a:ln/>
        </p:spPr>
        <p:txBody>
          <a:bodyPr wrap="square" lIns="0" tIns="0" rIns="0" bIns="0" rtlCol="0" anchor="t"/>
          <a:lstStyle/>
          <a:p>
            <a:pPr indent="0" marL="0">
              <a:buNone/>
            </a:pPr>
            <a:r>
              <a:rPr lang="en-US" sz="1900" b="1" dirty="0">
                <a:solidFill>
                  <a:schemeClr val="tx2"/>
                </a:solidFill>
              </a:rPr>
              <a:t>3D printing</a:t>
            </a:r>
            <a:endParaRPr lang="en-US" sz="1900" dirty="0"/>
          </a:p>
        </p:txBody>
      </p:sp>
      <p:sp>
        <p:nvSpPr>
          <p:cNvPr id="8" name="A1|addText"/>
          <p:cNvSpPr txBox="1"/>
          <p:nvPr/>
        </p:nvSpPr>
        <p:spPr>
          <a:xfrm>
            <a:off x="868680" y="3154680"/>
            <a:ext cx="2926080" cy="1051560"/>
          </a:xfrm>
          <a:prstGeom prst="rect">
            <a:avLst/>
          </a:prstGeom>
          <a:noFill/>
          <a:ln/>
        </p:spPr>
        <p:txBody>
          <a:bodyPr wrap="square" lIns="0" tIns="0" rIns="0" bIns="0" rtlCol="0" anchor="t"/>
          <a:lstStyle/>
          <a:p>
            <a:pPr indent="0" marL="0">
              <a:buNone/>
            </a:pPr>
            <a:r>
              <a:rPr lang="en-US" sz="1600" dirty="0">
                <a:solidFill>
                  <a:schemeClr val="tx1"/>
                </a:solidFill>
              </a:rPr>
              <a:t>Prototypes and one-off parts made straight from CAD. Bioprinting is testing printed living tissue.</a:t>
            </a:r>
            <a:endParaRPr lang="en-US" sz="1600" dirty="0"/>
          </a:p>
        </p:txBody>
      </p:sp>
      <p:sp>
        <p:nvSpPr>
          <p:cNvPr id="9" name="A2|Nanotechnology"/>
          <p:cNvSpPr/>
          <p:nvPr/>
        </p:nvSpPr>
        <p:spPr>
          <a:xfrm>
            <a:off x="4297680" y="1417320"/>
            <a:ext cx="3520440" cy="2880360"/>
          </a:xfrm>
          <a:prstGeom prst="roundRect">
            <a:avLst>
              <a:gd name="adj" fmla="val 3810"/>
            </a:avLst>
          </a:prstGeom>
          <a:solidFill>
            <a:schemeClr val="bg2"/>
          </a:solidFill>
          <a:ln/>
          <a:effectLst>
            <a:outerShdw sx="100000" sy="100000" kx="0" ky="0" algn="bl" rotWithShape="0" blurRad="101600" dist="25400" dir="5400000">
              <a:srgbClr val="0F2A40">
                <a:alpha val="16000"/>
              </a:srgbClr>
            </a:outerShdw>
          </a:effectLst>
        </p:spPr>
      </p:sp>
      <p:sp>
        <p:nvSpPr>
          <p:cNvPr id="10" name="A2|Nanotechnology offset"/>
          <p:cNvSpPr/>
          <p:nvPr/>
        </p:nvSpPr>
        <p:spPr>
          <a:xfrm>
            <a:off x="4690872" y="1764792"/>
            <a:ext cx="731520" cy="731520"/>
          </a:xfrm>
          <a:prstGeom prst="roundRect">
            <a:avLst>
              <a:gd name="adj" fmla="val 22000"/>
            </a:avLst>
          </a:prstGeom>
          <a:solidFill>
            <a:schemeClr val="accent1"/>
          </a:solidFill>
          <a:ln/>
        </p:spPr>
      </p:sp>
      <p:sp>
        <p:nvSpPr>
          <p:cNvPr id="11" name="A2|Nanotechnology tile"/>
          <p:cNvSpPr/>
          <p:nvPr/>
        </p:nvSpPr>
        <p:spPr>
          <a:xfrm>
            <a:off x="4617720" y="1691640"/>
            <a:ext cx="731520" cy="731520"/>
          </a:xfrm>
          <a:prstGeom prst="roundRect">
            <a:avLst>
              <a:gd name="adj" fmla="val 22000"/>
            </a:avLst>
          </a:prstGeom>
          <a:solidFill>
            <a:schemeClr val="tx2"/>
          </a:solidFill>
          <a:ln/>
        </p:spPr>
      </p:sp>
      <p:pic>
        <p:nvPicPr>
          <p:cNvPr id="12" name="A2|addImage" descr="Nanotechnology">    </p:cNvPr>
          <p:cNvPicPr>
            <a:picLocks noChangeAspect="1"/>
          </p:cNvPicPr>
          <p:nvPr/>
        </p:nvPicPr>
        <p:blipFill>
          <a:blip r:embed="rId2"/>
          <a:stretch>
            <a:fillRect/>
          </a:stretch>
        </p:blipFill>
        <p:spPr>
          <a:xfrm>
            <a:off x="4778654" y="1852574"/>
            <a:ext cx="409651" cy="409651"/>
          </a:xfrm>
          <a:prstGeom prst="rect">
            <a:avLst/>
          </a:prstGeom>
        </p:spPr>
      </p:pic>
      <p:sp>
        <p:nvSpPr>
          <p:cNvPr id="13" name="A2|addText"/>
          <p:cNvSpPr txBox="1"/>
          <p:nvPr/>
        </p:nvSpPr>
        <p:spPr>
          <a:xfrm>
            <a:off x="4617720" y="2697480"/>
            <a:ext cx="2926080" cy="411480"/>
          </a:xfrm>
          <a:prstGeom prst="rect">
            <a:avLst/>
          </a:prstGeom>
          <a:noFill/>
          <a:ln/>
        </p:spPr>
        <p:txBody>
          <a:bodyPr wrap="square" lIns="0" tIns="0" rIns="0" bIns="0" rtlCol="0" anchor="t"/>
          <a:lstStyle/>
          <a:p>
            <a:pPr indent="0" marL="0">
              <a:buNone/>
            </a:pPr>
            <a:r>
              <a:rPr lang="en-US" sz="1900" b="1" dirty="0">
                <a:solidFill>
                  <a:schemeClr val="tx2"/>
                </a:solidFill>
              </a:rPr>
              <a:t>Nanotechnology</a:t>
            </a:r>
            <a:endParaRPr lang="en-US" sz="1900" dirty="0"/>
          </a:p>
        </p:txBody>
      </p:sp>
      <p:sp>
        <p:nvSpPr>
          <p:cNvPr id="14" name="A2|addText"/>
          <p:cNvSpPr txBox="1"/>
          <p:nvPr/>
        </p:nvSpPr>
        <p:spPr>
          <a:xfrm>
            <a:off x="4617720" y="3154680"/>
            <a:ext cx="2926080" cy="1051560"/>
          </a:xfrm>
          <a:prstGeom prst="rect">
            <a:avLst/>
          </a:prstGeom>
          <a:noFill/>
          <a:ln/>
        </p:spPr>
        <p:txBody>
          <a:bodyPr wrap="square" lIns="0" tIns="0" rIns="0" bIns="0" rtlCol="0" anchor="t"/>
          <a:lstStyle/>
          <a:p>
            <a:pPr indent="0" marL="0">
              <a:buNone/>
            </a:pPr>
            <a:r>
              <a:rPr lang="en-US" sz="1600" dirty="0">
                <a:solidFill>
                  <a:schemeClr val="tx1"/>
                </a:solidFill>
              </a:rPr>
              <a:t>Engineering materials at a tiny scale, such as self-cleaning or anti-bacterial coatings.</a:t>
            </a:r>
            <a:endParaRPr lang="en-US" sz="1600" dirty="0"/>
          </a:p>
        </p:txBody>
      </p:sp>
      <p:sp>
        <p:nvSpPr>
          <p:cNvPr id="15" name="A3|Graphene"/>
          <p:cNvSpPr/>
          <p:nvPr/>
        </p:nvSpPr>
        <p:spPr>
          <a:xfrm>
            <a:off x="8046720" y="1417320"/>
            <a:ext cx="3520440" cy="2880360"/>
          </a:xfrm>
          <a:prstGeom prst="roundRect">
            <a:avLst>
              <a:gd name="adj" fmla="val 3810"/>
            </a:avLst>
          </a:prstGeom>
          <a:solidFill>
            <a:schemeClr val="bg2"/>
          </a:solidFill>
          <a:ln/>
          <a:effectLst>
            <a:outerShdw sx="100000" sy="100000" kx="0" ky="0" algn="bl" rotWithShape="0" blurRad="101600" dist="25400" dir="5400000">
              <a:srgbClr val="0F2A40">
                <a:alpha val="16000"/>
              </a:srgbClr>
            </a:outerShdw>
          </a:effectLst>
        </p:spPr>
      </p:sp>
      <p:sp>
        <p:nvSpPr>
          <p:cNvPr id="16" name="A3|Graphene offset"/>
          <p:cNvSpPr/>
          <p:nvPr/>
        </p:nvSpPr>
        <p:spPr>
          <a:xfrm>
            <a:off x="8439912" y="1764792"/>
            <a:ext cx="731520" cy="731520"/>
          </a:xfrm>
          <a:prstGeom prst="roundRect">
            <a:avLst>
              <a:gd name="adj" fmla="val 22000"/>
            </a:avLst>
          </a:prstGeom>
          <a:solidFill>
            <a:schemeClr val="accent1"/>
          </a:solidFill>
          <a:ln/>
        </p:spPr>
      </p:sp>
      <p:sp>
        <p:nvSpPr>
          <p:cNvPr id="17" name="A3|Graphene tile"/>
          <p:cNvSpPr/>
          <p:nvPr/>
        </p:nvSpPr>
        <p:spPr>
          <a:xfrm>
            <a:off x="8366760" y="1691640"/>
            <a:ext cx="731520" cy="731520"/>
          </a:xfrm>
          <a:prstGeom prst="roundRect">
            <a:avLst>
              <a:gd name="adj" fmla="val 22000"/>
            </a:avLst>
          </a:prstGeom>
          <a:solidFill>
            <a:schemeClr val="tx2"/>
          </a:solidFill>
          <a:ln/>
        </p:spPr>
      </p:sp>
      <p:pic>
        <p:nvPicPr>
          <p:cNvPr id="18" name="A3|addImage" descr="Graphene">    </p:cNvPr>
          <p:cNvPicPr>
            <a:picLocks noChangeAspect="1"/>
          </p:cNvPicPr>
          <p:nvPr/>
        </p:nvPicPr>
        <p:blipFill>
          <a:blip r:embed="rId3"/>
          <a:stretch>
            <a:fillRect/>
          </a:stretch>
        </p:blipFill>
        <p:spPr>
          <a:xfrm>
            <a:off x="8527694" y="1852574"/>
            <a:ext cx="409651" cy="409651"/>
          </a:xfrm>
          <a:prstGeom prst="rect">
            <a:avLst/>
          </a:prstGeom>
        </p:spPr>
      </p:pic>
      <p:sp>
        <p:nvSpPr>
          <p:cNvPr id="19" name="A3|addText"/>
          <p:cNvSpPr txBox="1"/>
          <p:nvPr/>
        </p:nvSpPr>
        <p:spPr>
          <a:xfrm>
            <a:off x="8366760" y="2697480"/>
            <a:ext cx="2926080" cy="411480"/>
          </a:xfrm>
          <a:prstGeom prst="rect">
            <a:avLst/>
          </a:prstGeom>
          <a:noFill/>
          <a:ln/>
        </p:spPr>
        <p:txBody>
          <a:bodyPr wrap="square" lIns="0" tIns="0" rIns="0" bIns="0" rtlCol="0" anchor="t"/>
          <a:lstStyle/>
          <a:p>
            <a:pPr indent="0" marL="0">
              <a:buNone/>
            </a:pPr>
            <a:r>
              <a:rPr lang="en-US" sz="1900" b="1" dirty="0">
                <a:solidFill>
                  <a:schemeClr val="tx2"/>
                </a:solidFill>
              </a:rPr>
              <a:t>Graphene</a:t>
            </a:r>
            <a:endParaRPr lang="en-US" sz="1900" dirty="0"/>
          </a:p>
        </p:txBody>
      </p:sp>
      <p:sp>
        <p:nvSpPr>
          <p:cNvPr id="20" name="A3|addText"/>
          <p:cNvSpPr txBox="1"/>
          <p:nvPr/>
        </p:nvSpPr>
        <p:spPr>
          <a:xfrm>
            <a:off x="8366760" y="3154680"/>
            <a:ext cx="2926080" cy="1051560"/>
          </a:xfrm>
          <a:prstGeom prst="rect">
            <a:avLst/>
          </a:prstGeom>
          <a:noFill/>
          <a:ln/>
        </p:spPr>
        <p:txBody>
          <a:bodyPr wrap="square" lIns="0" tIns="0" rIns="0" bIns="0" rtlCol="0" anchor="t"/>
          <a:lstStyle/>
          <a:p>
            <a:pPr indent="0" marL="0">
              <a:buNone/>
            </a:pPr>
            <a:r>
              <a:rPr lang="en-US" sz="1600" dirty="0">
                <a:solidFill>
                  <a:schemeClr val="tx1"/>
                </a:solidFill>
              </a:rPr>
              <a:t>A single layer of carbon atoms: very strong, light and highly conductive.</a:t>
            </a:r>
            <a:endParaRPr lang="en-US" sz="1600" dirty="0"/>
          </a:p>
        </p:txBody>
      </p:sp>
      <p:sp>
        <p:nvSpPr>
          <p:cNvPr id="21" name="A4|Small business"/>
          <p:cNvSpPr/>
          <p:nvPr/>
        </p:nvSpPr>
        <p:spPr>
          <a:xfrm>
            <a:off x="548640" y="4572000"/>
            <a:ext cx="11109960" cy="1463040"/>
          </a:xfrm>
          <a:prstGeom prst="roundRect">
            <a:avLst>
              <a:gd name="adj" fmla="val 7500"/>
            </a:avLst>
          </a:prstGeom>
          <a:solidFill>
            <a:schemeClr val="tx2"/>
          </a:solidFill>
          <a:ln/>
          <a:effectLst>
            <a:outerShdw sx="100000" sy="100000" kx="0" ky="0" algn="bl" rotWithShape="0" blurRad="101600" dist="25400" dir="5400000">
              <a:srgbClr val="0F2A40">
                <a:alpha val="16000"/>
              </a:srgbClr>
            </a:outerShdw>
          </a:effectLst>
        </p:spPr>
      </p:sp>
      <p:sp>
        <p:nvSpPr>
          <p:cNvPr id="22" name="A4|Small business offset"/>
          <p:cNvSpPr/>
          <p:nvPr/>
        </p:nvSpPr>
        <p:spPr>
          <a:xfrm>
            <a:off x="941832" y="4919472"/>
            <a:ext cx="731520" cy="731520"/>
          </a:xfrm>
          <a:prstGeom prst="roundRect">
            <a:avLst>
              <a:gd name="adj" fmla="val 22000"/>
            </a:avLst>
          </a:prstGeom>
          <a:solidFill>
            <a:schemeClr val="accent1"/>
          </a:solidFill>
          <a:ln/>
        </p:spPr>
      </p:sp>
      <p:sp>
        <p:nvSpPr>
          <p:cNvPr id="23" name="A4|Small business tile"/>
          <p:cNvSpPr/>
          <p:nvPr/>
        </p:nvSpPr>
        <p:spPr>
          <a:xfrm>
            <a:off x="868680" y="4846320"/>
            <a:ext cx="731520" cy="731520"/>
          </a:xfrm>
          <a:prstGeom prst="roundRect">
            <a:avLst>
              <a:gd name="adj" fmla="val 22000"/>
            </a:avLst>
          </a:prstGeom>
          <a:solidFill>
            <a:schemeClr val="tx2"/>
          </a:solidFill>
          <a:ln/>
        </p:spPr>
      </p:sp>
      <p:pic>
        <p:nvPicPr>
          <p:cNvPr id="24" name="A4|addImage" descr="Small business">    </p:cNvPr>
          <p:cNvPicPr>
            <a:picLocks noChangeAspect="1"/>
          </p:cNvPicPr>
          <p:nvPr/>
        </p:nvPicPr>
        <p:blipFill>
          <a:blip r:embed="rId4"/>
          <a:stretch>
            <a:fillRect/>
          </a:stretch>
        </p:blipFill>
        <p:spPr>
          <a:xfrm>
            <a:off x="1029614" y="5007254"/>
            <a:ext cx="409651" cy="409651"/>
          </a:xfrm>
          <a:prstGeom prst="rect">
            <a:avLst/>
          </a:prstGeom>
        </p:spPr>
      </p:pic>
      <p:sp>
        <p:nvSpPr>
          <p:cNvPr id="25" name="A4|addText"/>
          <p:cNvSpPr txBox="1"/>
          <p:nvPr/>
        </p:nvSpPr>
        <p:spPr>
          <a:xfrm>
            <a:off x="1874520" y="4754880"/>
            <a:ext cx="9509760" cy="1143000"/>
          </a:xfrm>
          <a:prstGeom prst="rect">
            <a:avLst/>
          </a:prstGeom>
          <a:noFill/>
          <a:ln/>
        </p:spPr>
        <p:txBody>
          <a:bodyPr wrap="square" lIns="0" tIns="0" rIns="0" bIns="0" rtlCol="0" anchor="ctr"/>
          <a:lstStyle/>
          <a:p>
            <a:pPr indent="0" marL="0">
              <a:buNone/>
            </a:pPr>
            <a:r>
              <a:rPr lang="en-US" sz="1700" b="1" dirty="0">
                <a:solidFill>
                  <a:schemeClr val="accent1"/>
                </a:solidFill>
              </a:rPr>
              <a:t>Small businesses can now compete with big ones   </a:t>
            </a:r>
            <a:endParaRPr lang="en-US" sz="1700" dirty="0"/>
          </a:p>
          <a:p>
            <a:pPr indent="0" marL="0">
              <a:buNone/>
            </a:pPr>
            <a:r>
              <a:rPr lang="en-US" sz="1700" dirty="0">
                <a:solidFill>
                  <a:schemeClr val="bg1"/>
                </a:solidFill>
              </a:rPr>
              <a:t>An online shop and social media reach customers worldwide, 3D printing removes the need for expensive tooling, and freelancers can be hired from anywhere.</a:t>
            </a:r>
            <a:endParaRPr lang="en-US" sz="17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17</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1" fill="hold">
                      <p:stCondLst>
                        <p:cond delay="indefinite"/>
                      </p:stCondLst>
                      <p:childTnLst>
                        <p:par>
                          <p:cTn id="22"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childTnLst>
                          </p:cTn>
                        </p:par>
                      </p:childTnLst>
                    </p:cTn>
                  </p:par>
                  <p:par>
                    <p:cTn id="41" fill="hold">
                      <p:stCondLst>
                        <p:cond delay="indefinite"/>
                      </p:stCondLst>
                      <p:childTnLst>
                        <p:par>
                          <p:cTn id="4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4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4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4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childTnLst>
                          </p:cTn>
                        </p:par>
                      </p:childTnLst>
                    </p:cTn>
                  </p:par>
                  <p:par>
                    <p:cTn id="61" fill="hold">
                      <p:stCondLst>
                        <p:cond delay="indefinite"/>
                      </p:stCondLst>
                      <p:childTnLst>
                        <p:par>
                          <p:cTn id="6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4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4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childTnLst>
                                </p:cTn>
                              </p:par>
                              <p:par>
                                <p:cTn id="52" presetID="10" presetClass="entr" presetSubtype="0"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4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400"/>
                                        <p:tgtEl>
                                          <p:spTgt spid="1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400"/>
                                        <p:tgtEl>
                                          <p:spTgt spid="20"/>
                                        </p:tgtEl>
                                      </p:cBhvr>
                                    </p:animEffect>
                                  </p:childTnLst>
                                </p:cTn>
                              </p:par>
                            </p:childTnLst>
                          </p:cTn>
                        </p:par>
                      </p:childTnLst>
                    </p:cTn>
                  </p:par>
                  <p:par>
                    <p:cTn id="78" fill="hold">
                      <p:stCondLst>
                        <p:cond delay="indefinite"/>
                      </p:stCondLst>
                      <p:childTnLst>
                        <p:par>
                          <p:cTn id="79"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400"/>
                                        <p:tgtEl>
                                          <p:spTgt spid="2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400"/>
                                        <p:tgtEl>
                                          <p:spTgt spid="2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400"/>
                                        <p:tgtEl>
                                          <p:spTgt spid="23"/>
                                        </p:tgtEl>
                                      </p:cBhvr>
                                    </p:animEffect>
                                  </p:childTnLst>
                                </p:cTn>
                              </p:par>
                              <p:par>
                                <p:cTn id="72" presetID="10" presetClass="entr" presetSubtype="0"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400"/>
                                        <p:tgtEl>
                                          <p:spTgt spid="2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fade">
                                      <p:cBhvr>
                                        <p:cTn id="77"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P spid="13" grpId="0" animBg="1"/>
      <p:bldP spid="14" grpId="0" animBg="1"/>
      <p:bldP spid="15" grpId="0" animBg="1"/>
      <p:bldP spid="16" grpId="0" animBg="1"/>
      <p:bldP spid="17" grpId="0" animBg="1"/>
      <p:bldP spid="19" grpId="0" animBg="1"/>
      <p:bldP spid="20" grpId="0" animBg="1"/>
      <p:bldP spid="21" grpId="0" animBg="1"/>
      <p:bldP spid="22" grpId="0" animBg="1"/>
      <p:bldP spid="23"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The internet lets anyone fund and sell an idea</a:t>
            </a:r>
            <a:endParaRPr lang="en-US" sz="3200" dirty="0"/>
          </a:p>
        </p:txBody>
      </p:sp>
      <p:sp>
        <p:nvSpPr>
          <p:cNvPr id="3" name="A1|Crowdfunding"/>
          <p:cNvSpPr/>
          <p:nvPr/>
        </p:nvSpPr>
        <p:spPr>
          <a:xfrm>
            <a:off x="548640" y="1417320"/>
            <a:ext cx="3520440" cy="4526280"/>
          </a:xfrm>
          <a:prstGeom prst="roundRect">
            <a:avLst>
              <a:gd name="adj" fmla="val 3117"/>
            </a:avLst>
          </a:prstGeom>
          <a:solidFill>
            <a:schemeClr val="bg2"/>
          </a:solidFill>
          <a:ln/>
          <a:effectLst>
            <a:outerShdw sx="100000" sy="100000" kx="0" ky="0" algn="bl" rotWithShape="0" blurRad="101600" dist="25400" dir="5400000">
              <a:srgbClr val="0F2A40">
                <a:alpha val="16000"/>
              </a:srgbClr>
            </a:outerShdw>
          </a:effectLst>
        </p:spPr>
      </p:sp>
      <p:sp>
        <p:nvSpPr>
          <p:cNvPr id="4" name="A1|Crowdfunding offset"/>
          <p:cNvSpPr/>
          <p:nvPr/>
        </p:nvSpPr>
        <p:spPr>
          <a:xfrm>
            <a:off x="941832" y="1764792"/>
            <a:ext cx="731520" cy="731520"/>
          </a:xfrm>
          <a:prstGeom prst="roundRect">
            <a:avLst>
              <a:gd name="adj" fmla="val 22000"/>
            </a:avLst>
          </a:prstGeom>
          <a:solidFill>
            <a:schemeClr val="accent1"/>
          </a:solidFill>
          <a:ln/>
        </p:spPr>
      </p:sp>
      <p:sp>
        <p:nvSpPr>
          <p:cNvPr id="5" name="A1|Crowdfunding tile"/>
          <p:cNvSpPr/>
          <p:nvPr/>
        </p:nvSpPr>
        <p:spPr>
          <a:xfrm>
            <a:off x="868680" y="1691640"/>
            <a:ext cx="731520" cy="731520"/>
          </a:xfrm>
          <a:prstGeom prst="roundRect">
            <a:avLst>
              <a:gd name="adj" fmla="val 22000"/>
            </a:avLst>
          </a:prstGeom>
          <a:solidFill>
            <a:schemeClr val="tx2"/>
          </a:solidFill>
          <a:ln/>
        </p:spPr>
      </p:sp>
      <p:pic>
        <p:nvPicPr>
          <p:cNvPr id="6" name="A1|addImage" descr="Crowdfunding">    </p:cNvPr>
          <p:cNvPicPr>
            <a:picLocks noChangeAspect="1"/>
          </p:cNvPicPr>
          <p:nvPr/>
        </p:nvPicPr>
        <p:blipFill>
          <a:blip r:embed="rId1"/>
          <a:stretch>
            <a:fillRect/>
          </a:stretch>
        </p:blipFill>
        <p:spPr>
          <a:xfrm>
            <a:off x="1029614" y="1852574"/>
            <a:ext cx="409651" cy="409651"/>
          </a:xfrm>
          <a:prstGeom prst="rect">
            <a:avLst/>
          </a:prstGeom>
        </p:spPr>
      </p:pic>
      <p:sp>
        <p:nvSpPr>
          <p:cNvPr id="7" name="A1|addText"/>
          <p:cNvSpPr txBox="1"/>
          <p:nvPr/>
        </p:nvSpPr>
        <p:spPr>
          <a:xfrm>
            <a:off x="868680" y="2697480"/>
            <a:ext cx="2926080" cy="685800"/>
          </a:xfrm>
          <a:prstGeom prst="rect">
            <a:avLst/>
          </a:prstGeom>
          <a:noFill/>
          <a:ln/>
        </p:spPr>
        <p:txBody>
          <a:bodyPr wrap="square" lIns="0" tIns="0" rIns="0" bIns="0" rtlCol="0" anchor="t"/>
          <a:lstStyle/>
          <a:p>
            <a:pPr indent="0" marL="0">
              <a:buNone/>
            </a:pPr>
            <a:r>
              <a:rPr lang="en-US" sz="1900" b="1" dirty="0">
                <a:solidFill>
                  <a:schemeClr val="tx2"/>
                </a:solidFill>
              </a:rPr>
              <a:t>Crowdfunding</a:t>
            </a:r>
            <a:endParaRPr lang="en-US" sz="1900" dirty="0"/>
          </a:p>
        </p:txBody>
      </p:sp>
      <p:sp>
        <p:nvSpPr>
          <p:cNvPr id="8" name="A1|addText"/>
          <p:cNvSpPr txBox="1"/>
          <p:nvPr/>
        </p:nvSpPr>
        <p:spPr>
          <a:xfrm>
            <a:off x="868680" y="3383280"/>
            <a:ext cx="2926080" cy="1371600"/>
          </a:xfrm>
          <a:prstGeom prst="rect">
            <a:avLst/>
          </a:prstGeom>
          <a:noFill/>
          <a:ln/>
        </p:spPr>
        <p:txBody>
          <a:bodyPr wrap="square" lIns="0" tIns="0" rIns="0" bIns="0" rtlCol="0" anchor="t"/>
          <a:lstStyle/>
          <a:p>
            <a:pPr indent="0" marL="0">
              <a:buNone/>
            </a:pPr>
            <a:r>
              <a:rPr lang="en-US" sz="1600" dirty="0">
                <a:solidFill>
                  <a:schemeClr val="tx1"/>
                </a:solidFill>
              </a:rPr>
              <a:t>Many people each pay a small amount, usually online, to fund a product before it exists. Backers often get the product first.</a:t>
            </a:r>
            <a:endParaRPr lang="en-US" sz="1600" dirty="0"/>
          </a:p>
        </p:txBody>
      </p:sp>
      <p:sp>
        <p:nvSpPr>
          <p:cNvPr id="9" name="A1|addText"/>
          <p:cNvSpPr txBox="1"/>
          <p:nvPr/>
        </p:nvSpPr>
        <p:spPr>
          <a:xfrm>
            <a:off x="868680" y="4800600"/>
            <a:ext cx="2926080" cy="1005840"/>
          </a:xfrm>
          <a:prstGeom prst="rect">
            <a:avLst/>
          </a:prstGeom>
          <a:noFill/>
          <a:ln/>
        </p:spPr>
        <p:txBody>
          <a:bodyPr wrap="square" lIns="0" tIns="0" rIns="0" bIns="0" rtlCol="0" anchor="t"/>
          <a:lstStyle/>
          <a:p>
            <a:pPr indent="0" marL="0">
              <a:buNone/>
            </a:pPr>
            <a:r>
              <a:rPr lang="en-US" sz="1500" i="1" dirty="0">
                <a:solidFill>
                  <a:schemeClr val="accent2"/>
                </a:solidFill>
              </a:rPr>
              <a:t>It also tests demand: if nobody backs it, few would buy it.</a:t>
            </a:r>
            <a:endParaRPr lang="en-US" sz="1500" dirty="0"/>
          </a:p>
        </p:txBody>
      </p:sp>
      <p:sp>
        <p:nvSpPr>
          <p:cNvPr id="10" name="A2|Virtual marketing and retail"/>
          <p:cNvSpPr/>
          <p:nvPr/>
        </p:nvSpPr>
        <p:spPr>
          <a:xfrm>
            <a:off x="4297680" y="1417320"/>
            <a:ext cx="3520440" cy="4526280"/>
          </a:xfrm>
          <a:prstGeom prst="roundRect">
            <a:avLst>
              <a:gd name="adj" fmla="val 3117"/>
            </a:avLst>
          </a:prstGeom>
          <a:solidFill>
            <a:schemeClr val="bg2"/>
          </a:solidFill>
          <a:ln/>
          <a:effectLst>
            <a:outerShdw sx="100000" sy="100000" kx="0" ky="0" algn="bl" rotWithShape="0" blurRad="101600" dist="25400" dir="5400000">
              <a:srgbClr val="0F2A40">
                <a:alpha val="16000"/>
              </a:srgbClr>
            </a:outerShdw>
          </a:effectLst>
        </p:spPr>
      </p:sp>
      <p:sp>
        <p:nvSpPr>
          <p:cNvPr id="11" name="A2|Virtual marketing and retail offset"/>
          <p:cNvSpPr/>
          <p:nvPr/>
        </p:nvSpPr>
        <p:spPr>
          <a:xfrm>
            <a:off x="4690872" y="1764792"/>
            <a:ext cx="731520" cy="731520"/>
          </a:xfrm>
          <a:prstGeom prst="roundRect">
            <a:avLst>
              <a:gd name="adj" fmla="val 22000"/>
            </a:avLst>
          </a:prstGeom>
          <a:solidFill>
            <a:schemeClr val="accent1"/>
          </a:solidFill>
          <a:ln/>
        </p:spPr>
      </p:sp>
      <p:sp>
        <p:nvSpPr>
          <p:cNvPr id="12" name="A2|Virtual marketing and retail tile"/>
          <p:cNvSpPr/>
          <p:nvPr/>
        </p:nvSpPr>
        <p:spPr>
          <a:xfrm>
            <a:off x="4617720" y="1691640"/>
            <a:ext cx="731520" cy="731520"/>
          </a:xfrm>
          <a:prstGeom prst="roundRect">
            <a:avLst>
              <a:gd name="adj" fmla="val 22000"/>
            </a:avLst>
          </a:prstGeom>
          <a:solidFill>
            <a:schemeClr val="tx2"/>
          </a:solidFill>
          <a:ln/>
        </p:spPr>
      </p:sp>
      <p:pic>
        <p:nvPicPr>
          <p:cNvPr id="13" name="A2|addImage" descr="Virtual marketing and retail">    </p:cNvPr>
          <p:cNvPicPr>
            <a:picLocks noChangeAspect="1"/>
          </p:cNvPicPr>
          <p:nvPr/>
        </p:nvPicPr>
        <p:blipFill>
          <a:blip r:embed="rId2"/>
          <a:stretch>
            <a:fillRect/>
          </a:stretch>
        </p:blipFill>
        <p:spPr>
          <a:xfrm>
            <a:off x="4778654" y="1852574"/>
            <a:ext cx="409651" cy="409651"/>
          </a:xfrm>
          <a:prstGeom prst="rect">
            <a:avLst/>
          </a:prstGeom>
        </p:spPr>
      </p:pic>
      <p:sp>
        <p:nvSpPr>
          <p:cNvPr id="14" name="A2|addText"/>
          <p:cNvSpPr txBox="1"/>
          <p:nvPr/>
        </p:nvSpPr>
        <p:spPr>
          <a:xfrm>
            <a:off x="4617720" y="2697480"/>
            <a:ext cx="2926080" cy="685800"/>
          </a:xfrm>
          <a:prstGeom prst="rect">
            <a:avLst/>
          </a:prstGeom>
          <a:noFill/>
          <a:ln/>
        </p:spPr>
        <p:txBody>
          <a:bodyPr wrap="square" lIns="0" tIns="0" rIns="0" bIns="0" rtlCol="0" anchor="t"/>
          <a:lstStyle/>
          <a:p>
            <a:pPr indent="0" marL="0">
              <a:buNone/>
            </a:pPr>
            <a:r>
              <a:rPr lang="en-US" sz="1900" b="1" dirty="0">
                <a:solidFill>
                  <a:schemeClr val="tx2"/>
                </a:solidFill>
              </a:rPr>
              <a:t>Virtual marketing and retail</a:t>
            </a:r>
            <a:endParaRPr lang="en-US" sz="1900" dirty="0"/>
          </a:p>
        </p:txBody>
      </p:sp>
      <p:sp>
        <p:nvSpPr>
          <p:cNvPr id="15" name="A2|addText"/>
          <p:cNvSpPr txBox="1"/>
          <p:nvPr/>
        </p:nvSpPr>
        <p:spPr>
          <a:xfrm>
            <a:off x="4617720" y="3383280"/>
            <a:ext cx="2926080" cy="1371600"/>
          </a:xfrm>
          <a:prstGeom prst="rect">
            <a:avLst/>
          </a:prstGeom>
          <a:noFill/>
          <a:ln/>
        </p:spPr>
        <p:txBody>
          <a:bodyPr wrap="square" lIns="0" tIns="0" rIns="0" bIns="0" rtlCol="0" anchor="t"/>
          <a:lstStyle/>
          <a:p>
            <a:pPr indent="0" marL="0">
              <a:buNone/>
            </a:pPr>
            <a:r>
              <a:rPr lang="en-US" sz="1600" dirty="0">
                <a:solidFill>
                  <a:schemeClr val="tx1"/>
                </a:solidFill>
              </a:rPr>
              <a:t>Promoting and selling online: social media, targeted adverts, influencers and online shops open 24/7.</a:t>
            </a:r>
            <a:endParaRPr lang="en-US" sz="1600" dirty="0"/>
          </a:p>
        </p:txBody>
      </p:sp>
      <p:sp>
        <p:nvSpPr>
          <p:cNvPr id="16" name="A2|addText"/>
          <p:cNvSpPr txBox="1"/>
          <p:nvPr/>
        </p:nvSpPr>
        <p:spPr>
          <a:xfrm>
            <a:off x="4617720" y="4800600"/>
            <a:ext cx="2926080" cy="1005840"/>
          </a:xfrm>
          <a:prstGeom prst="rect">
            <a:avLst/>
          </a:prstGeom>
          <a:noFill/>
          <a:ln/>
        </p:spPr>
        <p:txBody>
          <a:bodyPr wrap="square" lIns="0" tIns="0" rIns="0" bIns="0" rtlCol="0" anchor="t"/>
          <a:lstStyle/>
          <a:p>
            <a:pPr indent="0" marL="0">
              <a:buNone/>
            </a:pPr>
            <a:r>
              <a:rPr lang="en-US" sz="1500" i="1" dirty="0">
                <a:solidFill>
                  <a:schemeClr val="accent2"/>
                </a:solidFill>
              </a:rPr>
              <a:t>Cheap to start, and it reaches a worldwide audience.</a:t>
            </a:r>
            <a:endParaRPr lang="en-US" sz="1500" dirty="0"/>
          </a:p>
        </p:txBody>
      </p:sp>
      <p:sp>
        <p:nvSpPr>
          <p:cNvPr id="17" name="A3|Augmented reality"/>
          <p:cNvSpPr/>
          <p:nvPr/>
        </p:nvSpPr>
        <p:spPr>
          <a:xfrm>
            <a:off x="8046720" y="1417320"/>
            <a:ext cx="3520440" cy="4526280"/>
          </a:xfrm>
          <a:prstGeom prst="roundRect">
            <a:avLst>
              <a:gd name="adj" fmla="val 3117"/>
            </a:avLst>
          </a:prstGeom>
          <a:solidFill>
            <a:schemeClr val="bg2"/>
          </a:solidFill>
          <a:ln/>
          <a:effectLst>
            <a:outerShdw sx="100000" sy="100000" kx="0" ky="0" algn="bl" rotWithShape="0" blurRad="101600" dist="25400" dir="5400000">
              <a:srgbClr val="0F2A40">
                <a:alpha val="16000"/>
              </a:srgbClr>
            </a:outerShdw>
          </a:effectLst>
        </p:spPr>
      </p:sp>
      <p:sp>
        <p:nvSpPr>
          <p:cNvPr id="18" name="A3|Augmented reality offset"/>
          <p:cNvSpPr/>
          <p:nvPr/>
        </p:nvSpPr>
        <p:spPr>
          <a:xfrm>
            <a:off x="8439912" y="1764792"/>
            <a:ext cx="731520" cy="731520"/>
          </a:xfrm>
          <a:prstGeom prst="roundRect">
            <a:avLst>
              <a:gd name="adj" fmla="val 22000"/>
            </a:avLst>
          </a:prstGeom>
          <a:solidFill>
            <a:schemeClr val="accent1"/>
          </a:solidFill>
          <a:ln/>
        </p:spPr>
      </p:sp>
      <p:sp>
        <p:nvSpPr>
          <p:cNvPr id="19" name="A3|Augmented reality tile"/>
          <p:cNvSpPr/>
          <p:nvPr/>
        </p:nvSpPr>
        <p:spPr>
          <a:xfrm>
            <a:off x="8366760" y="1691640"/>
            <a:ext cx="731520" cy="731520"/>
          </a:xfrm>
          <a:prstGeom prst="roundRect">
            <a:avLst>
              <a:gd name="adj" fmla="val 22000"/>
            </a:avLst>
          </a:prstGeom>
          <a:solidFill>
            <a:schemeClr val="tx2"/>
          </a:solidFill>
          <a:ln/>
        </p:spPr>
      </p:sp>
      <p:pic>
        <p:nvPicPr>
          <p:cNvPr id="20" name="A3|addImage" descr="Augmented reality">    </p:cNvPr>
          <p:cNvPicPr>
            <a:picLocks noChangeAspect="1"/>
          </p:cNvPicPr>
          <p:nvPr/>
        </p:nvPicPr>
        <p:blipFill>
          <a:blip r:embed="rId3"/>
          <a:stretch>
            <a:fillRect/>
          </a:stretch>
        </p:blipFill>
        <p:spPr>
          <a:xfrm>
            <a:off x="8527694" y="1852574"/>
            <a:ext cx="409651" cy="409651"/>
          </a:xfrm>
          <a:prstGeom prst="rect">
            <a:avLst/>
          </a:prstGeom>
        </p:spPr>
      </p:pic>
      <p:sp>
        <p:nvSpPr>
          <p:cNvPr id="21" name="A3|addText"/>
          <p:cNvSpPr txBox="1"/>
          <p:nvPr/>
        </p:nvSpPr>
        <p:spPr>
          <a:xfrm>
            <a:off x="8366760" y="2697480"/>
            <a:ext cx="2926080" cy="685800"/>
          </a:xfrm>
          <a:prstGeom prst="rect">
            <a:avLst/>
          </a:prstGeom>
          <a:noFill/>
          <a:ln/>
        </p:spPr>
        <p:txBody>
          <a:bodyPr wrap="square" lIns="0" tIns="0" rIns="0" bIns="0" rtlCol="0" anchor="t"/>
          <a:lstStyle/>
          <a:p>
            <a:pPr indent="0" marL="0">
              <a:buNone/>
            </a:pPr>
            <a:r>
              <a:rPr lang="en-US" sz="1900" b="1" dirty="0">
                <a:solidFill>
                  <a:schemeClr val="tx2"/>
                </a:solidFill>
              </a:rPr>
              <a:t>Augmented reality</a:t>
            </a:r>
            <a:endParaRPr lang="en-US" sz="1900" dirty="0"/>
          </a:p>
        </p:txBody>
      </p:sp>
      <p:sp>
        <p:nvSpPr>
          <p:cNvPr id="22" name="A3|addText"/>
          <p:cNvSpPr txBox="1"/>
          <p:nvPr/>
        </p:nvSpPr>
        <p:spPr>
          <a:xfrm>
            <a:off x="8366760" y="3383280"/>
            <a:ext cx="2926080" cy="1371600"/>
          </a:xfrm>
          <a:prstGeom prst="rect">
            <a:avLst/>
          </a:prstGeom>
          <a:noFill/>
          <a:ln/>
        </p:spPr>
        <p:txBody>
          <a:bodyPr wrap="square" lIns="0" tIns="0" rIns="0" bIns="0" rtlCol="0" anchor="t"/>
          <a:lstStyle/>
          <a:p>
            <a:pPr indent="0" marL="0">
              <a:buNone/>
            </a:pPr>
            <a:r>
              <a:rPr lang="en-US" sz="1600" dirty="0">
                <a:solidFill>
                  <a:schemeClr val="tx1"/>
                </a:solidFill>
              </a:rPr>
              <a:t>Digital images laid over the real world through a phone or headset.</a:t>
            </a:r>
            <a:endParaRPr lang="en-US" sz="1600" dirty="0"/>
          </a:p>
        </p:txBody>
      </p:sp>
      <p:sp>
        <p:nvSpPr>
          <p:cNvPr id="23" name="A3|addText"/>
          <p:cNvSpPr txBox="1"/>
          <p:nvPr/>
        </p:nvSpPr>
        <p:spPr>
          <a:xfrm>
            <a:off x="8366760" y="4800600"/>
            <a:ext cx="2926080" cy="1005840"/>
          </a:xfrm>
          <a:prstGeom prst="rect">
            <a:avLst/>
          </a:prstGeom>
          <a:noFill/>
          <a:ln/>
        </p:spPr>
        <p:txBody>
          <a:bodyPr wrap="square" lIns="0" tIns="0" rIns="0" bIns="0" rtlCol="0" anchor="t"/>
          <a:lstStyle/>
          <a:p>
            <a:pPr indent="0" marL="0">
              <a:buNone/>
            </a:pPr>
            <a:r>
              <a:rPr lang="en-US" sz="1500" i="1" dirty="0">
                <a:solidFill>
                  <a:schemeClr val="accent2"/>
                </a:solidFill>
              </a:rPr>
              <a:t>Customers place furniture in their room before buying; workers follow 3D instructions in training.</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18</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4" fill="hold">
                      <p:stCondLst>
                        <p:cond delay="indefinite"/>
                      </p:stCondLst>
                      <p:childTnLst>
                        <p:par>
                          <p:cTn id="25"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p:tgtEl>
                                          <p:spTgt spid="9"/>
                                        </p:tgtEl>
                                      </p:cBhvr>
                                    </p:animEffect>
                                  </p:childTnLst>
                                </p:cTn>
                              </p:par>
                            </p:childTnLst>
                          </p:cTn>
                        </p:par>
                      </p:childTnLst>
                    </p:cTn>
                  </p:par>
                  <p:par>
                    <p:cTn id="47" fill="hold">
                      <p:stCondLst>
                        <p:cond delay="indefinite"/>
                      </p:stCondLst>
                      <p:childTnLst>
                        <p:par>
                          <p:cTn id="48"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4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400"/>
                                        <p:tgtEl>
                                          <p:spTgt spid="12"/>
                                        </p:tgtEl>
                                      </p:cBhvr>
                                    </p:animEffect>
                                  </p:childTnLst>
                                </p:cTn>
                              </p:par>
                              <p:par>
                                <p:cTn id="35" presetID="10"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4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400"/>
                                        <p:tgtEl>
                                          <p:spTgt spid="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400"/>
                                        <p:tgtEl>
                                          <p:spTgt spid="16"/>
                                        </p:tgtEl>
                                      </p:cBhvr>
                                    </p:animEffect>
                                  </p:childTnLst>
                                </p:cTn>
                              </p:par>
                            </p:childTnLst>
                          </p:cTn>
                        </p:par>
                      </p:childTnLst>
                    </p:cTn>
                  </p:par>
                  <p:par>
                    <p:cTn id="70" fill="hold">
                      <p:stCondLst>
                        <p:cond delay="indefinite"/>
                      </p:stCondLst>
                      <p:childTnLst>
                        <p:par>
                          <p:cTn id="71"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4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400"/>
                                        <p:tgtEl>
                                          <p:spTgt spid="19"/>
                                        </p:tgtEl>
                                      </p:cBhvr>
                                    </p:animEffect>
                                  </p:childTnLst>
                                </p:cTn>
                              </p:par>
                              <p:par>
                                <p:cTn id="58" presetID="10" presetClass="entr" presetSubtype="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400"/>
                                        <p:tgtEl>
                                          <p:spTgt spid="2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400"/>
                                        <p:tgtEl>
                                          <p:spTgt spid="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4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P spid="12" grpId="0" animBg="1"/>
      <p:bldP spid="14" grpId="0" animBg="1"/>
      <p:bldP spid="15" grpId="0" animBg="1"/>
      <p:bldP spid="16" grpId="0" animBg="1"/>
      <p:bldP spid="17" grpId="0" animBg="1"/>
      <p:bldP spid="18" grpId="0" animBg="1"/>
      <p:bldP spid="19" grpId="0" animBg="1"/>
      <p:bldP spid="21" grpId="0" animBg="1"/>
      <p:bldP spid="22" grpId="0"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Co-operatives and Fairtrade share the rewards fairly</a:t>
            </a:r>
            <a:endParaRPr lang="en-US" sz="3200" dirty="0"/>
          </a:p>
        </p:txBody>
      </p:sp>
      <p:sp>
        <p:nvSpPr>
          <p:cNvPr id="3" name="A1|Co-operatives"/>
          <p:cNvSpPr/>
          <p:nvPr/>
        </p:nvSpPr>
        <p:spPr>
          <a:xfrm>
            <a:off x="548640" y="1417320"/>
            <a:ext cx="5349240" cy="4526280"/>
          </a:xfrm>
          <a:prstGeom prst="roundRect">
            <a:avLst>
              <a:gd name="adj" fmla="val 2424"/>
            </a:avLst>
          </a:prstGeom>
          <a:solidFill>
            <a:schemeClr val="bg2"/>
          </a:solidFill>
          <a:ln/>
          <a:effectLst>
            <a:outerShdw sx="100000" sy="100000" kx="0" ky="0" algn="bl" rotWithShape="0" blurRad="101600" dist="25400" dir="5400000">
              <a:srgbClr val="0F2A40">
                <a:alpha val="16000"/>
              </a:srgbClr>
            </a:outerShdw>
          </a:effectLst>
        </p:spPr>
      </p:sp>
      <p:sp>
        <p:nvSpPr>
          <p:cNvPr id="4" name="A1|Co-operatives offset"/>
          <p:cNvSpPr/>
          <p:nvPr/>
        </p:nvSpPr>
        <p:spPr>
          <a:xfrm>
            <a:off x="941832" y="1764792"/>
            <a:ext cx="731520" cy="731520"/>
          </a:xfrm>
          <a:prstGeom prst="roundRect">
            <a:avLst>
              <a:gd name="adj" fmla="val 22000"/>
            </a:avLst>
          </a:prstGeom>
          <a:solidFill>
            <a:schemeClr val="accent1"/>
          </a:solidFill>
          <a:ln/>
        </p:spPr>
      </p:sp>
      <p:sp>
        <p:nvSpPr>
          <p:cNvPr id="5" name="A1|Co-operatives tile"/>
          <p:cNvSpPr/>
          <p:nvPr/>
        </p:nvSpPr>
        <p:spPr>
          <a:xfrm>
            <a:off x="868680" y="1691640"/>
            <a:ext cx="731520" cy="731520"/>
          </a:xfrm>
          <a:prstGeom prst="roundRect">
            <a:avLst>
              <a:gd name="adj" fmla="val 22000"/>
            </a:avLst>
          </a:prstGeom>
          <a:solidFill>
            <a:schemeClr val="tx2"/>
          </a:solidFill>
          <a:ln/>
        </p:spPr>
      </p:sp>
      <p:pic>
        <p:nvPicPr>
          <p:cNvPr id="6" name="A1|addImage" descr="Co-operatives">    </p:cNvPr>
          <p:cNvPicPr>
            <a:picLocks noChangeAspect="1"/>
          </p:cNvPicPr>
          <p:nvPr/>
        </p:nvPicPr>
        <p:blipFill>
          <a:blip r:embed="rId1"/>
          <a:stretch>
            <a:fillRect/>
          </a:stretch>
        </p:blipFill>
        <p:spPr>
          <a:xfrm>
            <a:off x="1029614" y="1852574"/>
            <a:ext cx="409651" cy="409651"/>
          </a:xfrm>
          <a:prstGeom prst="rect">
            <a:avLst/>
          </a:prstGeom>
        </p:spPr>
      </p:pic>
      <p:sp>
        <p:nvSpPr>
          <p:cNvPr id="7" name="A1|addText"/>
          <p:cNvSpPr txBox="1"/>
          <p:nvPr/>
        </p:nvSpPr>
        <p:spPr>
          <a:xfrm>
            <a:off x="1874520" y="1783080"/>
            <a:ext cx="3749040" cy="457200"/>
          </a:xfrm>
          <a:prstGeom prst="rect">
            <a:avLst/>
          </a:prstGeom>
          <a:noFill/>
          <a:ln/>
        </p:spPr>
        <p:txBody>
          <a:bodyPr wrap="square" lIns="0" tIns="0" rIns="0" bIns="0" rtlCol="0" anchor="t"/>
          <a:lstStyle/>
          <a:p>
            <a:pPr indent="0" marL="0">
              <a:buNone/>
            </a:pPr>
            <a:r>
              <a:rPr lang="en-US" sz="2200" b="1" dirty="0">
                <a:solidFill>
                  <a:schemeClr val="tx2"/>
                </a:solidFill>
              </a:rPr>
              <a:t>Co-operatives</a:t>
            </a:r>
            <a:endParaRPr lang="en-US" sz="2200" dirty="0"/>
          </a:p>
        </p:txBody>
      </p:sp>
      <p:sp>
        <p:nvSpPr>
          <p:cNvPr id="8" name="A1|addText"/>
          <p:cNvSpPr txBox="1"/>
          <p:nvPr/>
        </p:nvSpPr>
        <p:spPr>
          <a:xfrm>
            <a:off x="868680" y="2697480"/>
            <a:ext cx="4754880" cy="777240"/>
          </a:xfrm>
          <a:prstGeom prst="rect">
            <a:avLst/>
          </a:prstGeom>
          <a:noFill/>
          <a:ln/>
        </p:spPr>
        <p:txBody>
          <a:bodyPr wrap="square" lIns="0" tIns="0" rIns="0" bIns="0" rtlCol="0" anchor="t"/>
          <a:lstStyle/>
          <a:p>
            <a:pPr indent="0" marL="0">
              <a:buNone/>
            </a:pPr>
            <a:r>
              <a:rPr lang="en-US" sz="1600" b="1" dirty="0">
                <a:solidFill>
                  <a:schemeClr val="tx1"/>
                </a:solidFill>
              </a:rPr>
              <a:t>A business owned and run by its members: its workers or its customers.</a:t>
            </a:r>
            <a:endParaRPr lang="en-US" sz="1600" dirty="0"/>
          </a:p>
        </p:txBody>
      </p:sp>
      <p:sp>
        <p:nvSpPr>
          <p:cNvPr id="9" name="A1|addText"/>
          <p:cNvSpPr txBox="1"/>
          <p:nvPr/>
        </p:nvSpPr>
        <p:spPr>
          <a:xfrm>
            <a:off x="868680" y="3520440"/>
            <a:ext cx="4754880" cy="228600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chemeClr val="tx1"/>
                </a:solidFill>
              </a:rPr>
              <a:t>Members share the profits and have a say in decisions</a:t>
            </a:r>
            <a:endParaRPr lang="en-US" sz="1700" dirty="0"/>
          </a:p>
          <a:p>
            <a:pPr marL="228600" indent="-228600">
              <a:spcAft>
                <a:spcPts val="600"/>
              </a:spcAft>
              <a:buSzPct val="100000"/>
              <a:buChar char="•"/>
            </a:pPr>
            <a:r>
              <a:rPr lang="en-US" sz="1700" dirty="0">
                <a:solidFill>
                  <a:schemeClr val="tx1"/>
                </a:solidFill>
              </a:rPr>
              <a:t>People work in the best interests of the business, so productivity and commitment rise</a:t>
            </a:r>
            <a:endParaRPr lang="en-US" sz="1700" dirty="0"/>
          </a:p>
          <a:p>
            <a:pPr marL="228600" indent="-228600">
              <a:spcAft>
                <a:spcPts val="600"/>
              </a:spcAft>
              <a:buSzPct val="100000"/>
              <a:buChar char="•"/>
            </a:pPr>
            <a:r>
              <a:rPr lang="en-US" sz="1700" dirty="0">
                <a:solidFill>
                  <a:schemeClr val="tx1"/>
                </a:solidFill>
              </a:rPr>
              <a:t>Those closest to the work suggest improvements, which drives innovation</a:t>
            </a:r>
            <a:endParaRPr lang="en-US" sz="1700" dirty="0"/>
          </a:p>
        </p:txBody>
      </p:sp>
      <p:sp>
        <p:nvSpPr>
          <p:cNvPr id="10" name="A2|Fairtrade"/>
          <p:cNvSpPr/>
          <p:nvPr/>
        </p:nvSpPr>
        <p:spPr>
          <a:xfrm>
            <a:off x="6172200" y="1417320"/>
            <a:ext cx="5349240" cy="4526280"/>
          </a:xfrm>
          <a:prstGeom prst="roundRect">
            <a:avLst>
              <a:gd name="adj" fmla="val 2424"/>
            </a:avLst>
          </a:prstGeom>
          <a:solidFill>
            <a:schemeClr val="bg2"/>
          </a:solidFill>
          <a:ln/>
          <a:effectLst>
            <a:outerShdw sx="100000" sy="100000" kx="0" ky="0" algn="bl" rotWithShape="0" blurRad="101600" dist="25400" dir="5400000">
              <a:srgbClr val="0F2A40">
                <a:alpha val="16000"/>
              </a:srgbClr>
            </a:outerShdw>
          </a:effectLst>
        </p:spPr>
      </p:sp>
      <p:sp>
        <p:nvSpPr>
          <p:cNvPr id="11" name="A2|Fairtrade offset"/>
          <p:cNvSpPr/>
          <p:nvPr/>
        </p:nvSpPr>
        <p:spPr>
          <a:xfrm>
            <a:off x="6565392" y="1764792"/>
            <a:ext cx="731520" cy="731520"/>
          </a:xfrm>
          <a:prstGeom prst="roundRect">
            <a:avLst>
              <a:gd name="adj" fmla="val 22000"/>
            </a:avLst>
          </a:prstGeom>
          <a:solidFill>
            <a:schemeClr val="accent1"/>
          </a:solidFill>
          <a:ln/>
        </p:spPr>
      </p:sp>
      <p:sp>
        <p:nvSpPr>
          <p:cNvPr id="12" name="A2|Fairtrade tile"/>
          <p:cNvSpPr/>
          <p:nvPr/>
        </p:nvSpPr>
        <p:spPr>
          <a:xfrm>
            <a:off x="6492240" y="1691640"/>
            <a:ext cx="731520" cy="731520"/>
          </a:xfrm>
          <a:prstGeom prst="roundRect">
            <a:avLst>
              <a:gd name="adj" fmla="val 22000"/>
            </a:avLst>
          </a:prstGeom>
          <a:solidFill>
            <a:schemeClr val="tx2"/>
          </a:solidFill>
          <a:ln/>
        </p:spPr>
      </p:sp>
      <p:pic>
        <p:nvPicPr>
          <p:cNvPr id="13" name="A2|addImage" descr="Fairtrade">    </p:cNvPr>
          <p:cNvPicPr>
            <a:picLocks noChangeAspect="1"/>
          </p:cNvPicPr>
          <p:nvPr/>
        </p:nvPicPr>
        <p:blipFill>
          <a:blip r:embed="rId2"/>
          <a:stretch>
            <a:fillRect/>
          </a:stretch>
        </p:blipFill>
        <p:spPr>
          <a:xfrm>
            <a:off x="6653174" y="1852574"/>
            <a:ext cx="409651" cy="409651"/>
          </a:xfrm>
          <a:prstGeom prst="rect">
            <a:avLst/>
          </a:prstGeom>
        </p:spPr>
      </p:pic>
      <p:sp>
        <p:nvSpPr>
          <p:cNvPr id="14" name="A2|addText"/>
          <p:cNvSpPr txBox="1"/>
          <p:nvPr/>
        </p:nvSpPr>
        <p:spPr>
          <a:xfrm>
            <a:off x="7498080" y="1783080"/>
            <a:ext cx="3749040" cy="457200"/>
          </a:xfrm>
          <a:prstGeom prst="rect">
            <a:avLst/>
          </a:prstGeom>
          <a:noFill/>
          <a:ln/>
        </p:spPr>
        <p:txBody>
          <a:bodyPr wrap="square" lIns="0" tIns="0" rIns="0" bIns="0" rtlCol="0" anchor="t"/>
          <a:lstStyle/>
          <a:p>
            <a:pPr indent="0" marL="0">
              <a:buNone/>
            </a:pPr>
            <a:r>
              <a:rPr lang="en-US" sz="2200" b="1" dirty="0">
                <a:solidFill>
                  <a:schemeClr val="tx2"/>
                </a:solidFill>
              </a:rPr>
              <a:t>Fairtrade</a:t>
            </a:r>
            <a:endParaRPr lang="en-US" sz="2200" dirty="0"/>
          </a:p>
        </p:txBody>
      </p:sp>
      <p:sp>
        <p:nvSpPr>
          <p:cNvPr id="15" name="A2|addText"/>
          <p:cNvSpPr txBox="1"/>
          <p:nvPr/>
        </p:nvSpPr>
        <p:spPr>
          <a:xfrm>
            <a:off x="6492240" y="2697480"/>
            <a:ext cx="4754880" cy="777240"/>
          </a:xfrm>
          <a:prstGeom prst="rect">
            <a:avLst/>
          </a:prstGeom>
          <a:noFill/>
          <a:ln/>
        </p:spPr>
        <p:txBody>
          <a:bodyPr wrap="square" lIns="0" tIns="0" rIns="0" bIns="0" rtlCol="0" anchor="t"/>
          <a:lstStyle/>
          <a:p>
            <a:pPr indent="0" marL="0">
              <a:buNone/>
            </a:pPr>
            <a:r>
              <a:rPr lang="en-US" sz="1600" b="1" dirty="0">
                <a:solidFill>
                  <a:schemeClr val="tx1"/>
                </a:solidFill>
              </a:rPr>
              <a:t>A scheme that guarantees producers a fair minimum price and decent working conditions.</a:t>
            </a:r>
            <a:endParaRPr lang="en-US" sz="1600" dirty="0"/>
          </a:p>
        </p:txBody>
      </p:sp>
      <p:sp>
        <p:nvSpPr>
          <p:cNvPr id="16" name="A2|addText"/>
          <p:cNvSpPr txBox="1"/>
          <p:nvPr/>
        </p:nvSpPr>
        <p:spPr>
          <a:xfrm>
            <a:off x="6492240" y="3520440"/>
            <a:ext cx="4754880" cy="228600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chemeClr val="tx1"/>
                </a:solidFill>
              </a:rPr>
              <a:t>Found on tea, coffee, bananas, chocolate, flowers and cotton</a:t>
            </a:r>
            <a:endParaRPr lang="en-US" sz="1700" dirty="0"/>
          </a:p>
          <a:p>
            <a:pPr marL="228600" indent="-228600">
              <a:spcAft>
                <a:spcPts val="600"/>
              </a:spcAft>
              <a:buSzPct val="100000"/>
              <a:buChar char="•"/>
            </a:pPr>
            <a:r>
              <a:rPr lang="en-US" sz="1700" dirty="0">
                <a:solidFill>
                  <a:schemeClr val="tx1"/>
                </a:solidFill>
              </a:rPr>
              <a:t>An extra premium pays for community projects such as schools and wells</a:t>
            </a:r>
            <a:endParaRPr lang="en-US" sz="1700" dirty="0"/>
          </a:p>
          <a:p>
            <a:pPr marL="228600" indent="-228600">
              <a:spcAft>
                <a:spcPts val="600"/>
              </a:spcAft>
              <a:buSzPct val="100000"/>
              <a:buChar char="•"/>
            </a:pPr>
            <a:r>
              <a:rPr lang="en-US" sz="1700" dirty="0">
                <a:solidFill>
                  <a:schemeClr val="tx1"/>
                </a:solidFill>
              </a:rPr>
              <a:t>Customers can choose products that treat workers fairly</a:t>
            </a:r>
            <a:endParaRPr lang="en-US" sz="17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19</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4" fill="hold">
                      <p:stCondLst>
                        <p:cond delay="indefinite"/>
                      </p:stCondLst>
                      <p:childTnLst>
                        <p:par>
                          <p:cTn id="25"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4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p:tgtEl>
                                          <p:spTgt spid="9"/>
                                        </p:tgtEl>
                                      </p:cBhvr>
                                    </p:animEffect>
                                  </p:childTnLst>
                                </p:cTn>
                              </p:par>
                            </p:childTnLst>
                          </p:cTn>
                        </p:par>
                      </p:childTnLst>
                    </p:cTn>
                  </p:par>
                  <p:par>
                    <p:cTn id="47" fill="hold">
                      <p:stCondLst>
                        <p:cond delay="indefinite"/>
                      </p:stCondLst>
                      <p:childTnLst>
                        <p:par>
                          <p:cTn id="48"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4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400"/>
                                        <p:tgtEl>
                                          <p:spTgt spid="12"/>
                                        </p:tgtEl>
                                      </p:cBhvr>
                                    </p:animEffect>
                                  </p:childTnLst>
                                </p:cTn>
                              </p:par>
                              <p:par>
                                <p:cTn id="35" presetID="10"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4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400"/>
                                        <p:tgtEl>
                                          <p:spTgt spid="1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P spid="12" grpId="0" animBg="1"/>
      <p:bldP spid="14"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686800" cy="822960"/>
          </a:xfrm>
          <a:prstGeom prst="rect">
            <a:avLst/>
          </a:prstGeom>
          <a:noFill/>
          <a:ln/>
        </p:spPr>
        <p:txBody>
          <a:bodyPr wrap="square" lIns="0" tIns="0" rIns="0" bIns="0" rtlCol="0" anchor="ctr"/>
          <a:lstStyle/>
          <a:p>
            <a:pPr algn="l" indent="0" marL="0">
              <a:buNone/>
            </a:pPr>
            <a:r>
              <a:rPr lang="en-US" sz="3200" b="1" dirty="0">
                <a:solidFill>
                  <a:schemeClr val="tx2"/>
                </a:solidFill>
              </a:rPr>
              <a:t>Is new technology always a good thing?</a:t>
            </a:r>
            <a:endParaRPr lang="en-US" sz="3200" dirty="0"/>
          </a:p>
        </p:txBody>
      </p:sp>
      <p:sp>
        <p:nvSpPr>
          <p:cNvPr id="3" name="Activity chip"/>
          <p:cNvSpPr/>
          <p:nvPr/>
        </p:nvSpPr>
        <p:spPr>
          <a:xfrm>
            <a:off x="9464040" y="566928"/>
            <a:ext cx="2194560" cy="384048"/>
          </a:xfrm>
          <a:prstGeom prst="roundRect">
            <a:avLst>
              <a:gd name="adj" fmla="val 50000"/>
            </a:avLst>
          </a:prstGeom>
          <a:solidFill>
            <a:schemeClr val="tx2"/>
          </a:solidFill>
          <a:ln/>
        </p:spPr>
      </p:sp>
      <p:sp>
        <p:nvSpPr>
          <p:cNvPr id="4" name="Text 2"/>
          <p:cNvSpPr txBox="1"/>
          <p:nvPr/>
        </p:nvSpPr>
        <p:spPr>
          <a:xfrm>
            <a:off x="9464040" y="566928"/>
            <a:ext cx="219456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DEBATE · 5 MIN</a:t>
            </a:r>
            <a:endParaRPr lang="en-US" sz="1200" dirty="0"/>
          </a:p>
        </p:txBody>
      </p:sp>
      <p:sp>
        <p:nvSpPr>
          <p:cNvPr id="5" name="Statement"/>
          <p:cNvSpPr/>
          <p:nvPr/>
        </p:nvSpPr>
        <p:spPr>
          <a:xfrm>
            <a:off x="548640" y="1417320"/>
            <a:ext cx="4206240" cy="4526280"/>
          </a:xfrm>
          <a:prstGeom prst="roundRect">
            <a:avLst>
              <a:gd name="adj" fmla="val 2609"/>
            </a:avLst>
          </a:prstGeom>
          <a:solidFill>
            <a:schemeClr val="tx2"/>
          </a:solidFill>
          <a:ln/>
          <a:effectLst>
            <a:outerShdw sx="100000" sy="100000" kx="0" ky="0" algn="bl" rotWithShape="0" blurRad="101600" dist="25400" dir="5400000">
              <a:srgbClr val="0F2A40">
                <a:alpha val="16000"/>
              </a:srgbClr>
            </a:outerShdw>
          </a:effectLst>
        </p:spPr>
      </p:sp>
      <p:sp>
        <p:nvSpPr>
          <p:cNvPr id="6" name="Text 4"/>
          <p:cNvSpPr txBox="1"/>
          <p:nvPr/>
        </p:nvSpPr>
        <p:spPr>
          <a:xfrm>
            <a:off x="868680" y="1783080"/>
            <a:ext cx="3566160" cy="2286000"/>
          </a:xfrm>
          <a:prstGeom prst="rect">
            <a:avLst/>
          </a:prstGeom>
          <a:noFill/>
          <a:ln/>
        </p:spPr>
        <p:txBody>
          <a:bodyPr wrap="square" lIns="0" tIns="0" rIns="0" bIns="0" rtlCol="0" anchor="t"/>
          <a:lstStyle/>
          <a:p>
            <a:pPr indent="0" marL="0">
              <a:buNone/>
            </a:pPr>
            <a:r>
              <a:rPr lang="en-US" sz="2800" b="1" dirty="0">
                <a:solidFill>
                  <a:schemeClr val="bg1"/>
                </a:solidFill>
                <a:latin typeface="Arial" pitchFamily="34" charset="0"/>
                <a:ea typeface="Arial" pitchFamily="34" charset="-122"/>
                <a:cs typeface="Arial" pitchFamily="34" charset="-120"/>
              </a:rPr>
              <a:t>“New technology only ever makes things better.”</a:t>
            </a:r>
            <a:endParaRPr lang="en-US" sz="2800" dirty="0"/>
          </a:p>
        </p:txBody>
      </p:sp>
      <p:sp>
        <p:nvSpPr>
          <p:cNvPr id="7" name="Text 5"/>
          <p:cNvSpPr txBox="1"/>
          <p:nvPr/>
        </p:nvSpPr>
        <p:spPr>
          <a:xfrm>
            <a:off x="868680" y="4572000"/>
            <a:ext cx="3566160" cy="914400"/>
          </a:xfrm>
          <a:prstGeom prst="rect">
            <a:avLst/>
          </a:prstGeom>
          <a:noFill/>
          <a:ln/>
        </p:spPr>
        <p:txBody>
          <a:bodyPr wrap="square" lIns="0" tIns="0" rIns="0" bIns="0" rtlCol="0" anchor="t"/>
          <a:lstStyle/>
          <a:p>
            <a:pPr indent="0" marL="0">
              <a:buNone/>
            </a:pPr>
            <a:r>
              <a:rPr lang="en-US" sz="1700" dirty="0">
                <a:solidFill>
                  <a:schemeClr val="accent1"/>
                </a:solidFill>
              </a:rPr>
              <a:t>Agree or disagree? Use one example from today.</a:t>
            </a:r>
            <a:endParaRPr lang="en-US" sz="1700" dirty="0"/>
          </a:p>
        </p:txBody>
      </p:sp>
      <p:sp>
        <p:nvSpPr>
          <p:cNvPr id="8" name="A1|Counterpoints panel"/>
          <p:cNvSpPr/>
          <p:nvPr/>
        </p:nvSpPr>
        <p:spPr>
          <a:xfrm>
            <a:off x="4983480" y="1417320"/>
            <a:ext cx="6675120" cy="4526280"/>
          </a:xfrm>
          <a:prstGeom prst="roundRect">
            <a:avLst>
              <a:gd name="adj" fmla="val 2424"/>
            </a:avLst>
          </a:prstGeom>
          <a:solidFill>
            <a:schemeClr val="bg1"/>
          </a:solidFill>
          <a:ln/>
          <a:effectLst>
            <a:outerShdw sx="100000" sy="100000" kx="0" ky="0" algn="bl" rotWithShape="0" blurRad="101600" dist="25400" dir="5400000">
              <a:srgbClr val="0F2A40">
                <a:alpha val="16000"/>
              </a:srgbClr>
            </a:outerShdw>
          </a:effectLst>
        </p:spPr>
      </p:sp>
      <p:sp>
        <p:nvSpPr>
          <p:cNvPr id="9" name="A1|Obsolescence offset"/>
          <p:cNvSpPr/>
          <p:nvPr/>
        </p:nvSpPr>
        <p:spPr>
          <a:xfrm>
            <a:off x="5321808" y="1618488"/>
            <a:ext cx="640080" cy="640080"/>
          </a:xfrm>
          <a:prstGeom prst="roundRect">
            <a:avLst>
              <a:gd name="adj" fmla="val 22000"/>
            </a:avLst>
          </a:prstGeom>
          <a:solidFill>
            <a:schemeClr val="accent1"/>
          </a:solidFill>
          <a:ln/>
        </p:spPr>
      </p:sp>
      <p:sp>
        <p:nvSpPr>
          <p:cNvPr id="10" name="A1|Obsolescence tile"/>
          <p:cNvSpPr/>
          <p:nvPr/>
        </p:nvSpPr>
        <p:spPr>
          <a:xfrm>
            <a:off x="5257800" y="1554480"/>
            <a:ext cx="640080" cy="640080"/>
          </a:xfrm>
          <a:prstGeom prst="roundRect">
            <a:avLst>
              <a:gd name="adj" fmla="val 22000"/>
            </a:avLst>
          </a:prstGeom>
          <a:solidFill>
            <a:schemeClr val="tx2"/>
          </a:solidFill>
          <a:ln/>
        </p:spPr>
      </p:sp>
      <p:pic>
        <p:nvPicPr>
          <p:cNvPr id="11" name="A1|addImage" descr="Obsolescence">    </p:cNvPr>
          <p:cNvPicPr>
            <a:picLocks noChangeAspect="1"/>
          </p:cNvPicPr>
          <p:nvPr/>
        </p:nvPicPr>
        <p:blipFill>
          <a:blip r:embed="rId1"/>
          <a:stretch>
            <a:fillRect/>
          </a:stretch>
        </p:blipFill>
        <p:spPr>
          <a:xfrm>
            <a:off x="5398618" y="1695298"/>
            <a:ext cx="358445" cy="358445"/>
          </a:xfrm>
          <a:prstGeom prst="rect">
            <a:avLst/>
          </a:prstGeom>
        </p:spPr>
      </p:pic>
      <p:sp>
        <p:nvSpPr>
          <p:cNvPr id="12" name="A1|addText"/>
          <p:cNvSpPr txBox="1"/>
          <p:nvPr/>
        </p:nvSpPr>
        <p:spPr>
          <a:xfrm>
            <a:off x="6172200" y="1527048"/>
            <a:ext cx="5303520" cy="365760"/>
          </a:xfrm>
          <a:prstGeom prst="rect">
            <a:avLst/>
          </a:prstGeom>
          <a:noFill/>
          <a:ln/>
        </p:spPr>
        <p:txBody>
          <a:bodyPr wrap="square" lIns="0" tIns="0" rIns="0" bIns="0" rtlCol="0" anchor="t"/>
          <a:lstStyle/>
          <a:p>
            <a:pPr indent="0" marL="0">
              <a:buNone/>
            </a:pPr>
            <a:r>
              <a:rPr lang="en-US" sz="1800" b="1" dirty="0">
                <a:solidFill>
                  <a:schemeClr val="tx2"/>
                </a:solidFill>
              </a:rPr>
              <a:t>Obsolescence</a:t>
            </a:r>
            <a:endParaRPr lang="en-US" sz="1800" dirty="0"/>
          </a:p>
        </p:txBody>
      </p:sp>
      <p:sp>
        <p:nvSpPr>
          <p:cNvPr id="13" name="A1|addText"/>
          <p:cNvSpPr txBox="1"/>
          <p:nvPr/>
        </p:nvSpPr>
        <p:spPr>
          <a:xfrm>
            <a:off x="6172200" y="1901952"/>
            <a:ext cx="5303520" cy="594360"/>
          </a:xfrm>
          <a:prstGeom prst="rect">
            <a:avLst/>
          </a:prstGeom>
          <a:noFill/>
          <a:ln/>
        </p:spPr>
        <p:txBody>
          <a:bodyPr wrap="square" lIns="0" tIns="0" rIns="0" bIns="0" rtlCol="0" anchor="t"/>
          <a:lstStyle/>
          <a:p>
            <a:pPr indent="0" marL="0">
              <a:buNone/>
            </a:pPr>
            <a:r>
              <a:rPr lang="en-US" sz="1600" dirty="0">
                <a:solidFill>
                  <a:schemeClr val="tx1"/>
                </a:solidFill>
              </a:rPr>
              <a:t>Products, machines and skills become obsolete as newer technology replaces them.</a:t>
            </a:r>
            <a:endParaRPr lang="en-US" sz="1600" dirty="0"/>
          </a:p>
        </p:txBody>
      </p:sp>
      <p:sp>
        <p:nvSpPr>
          <p:cNvPr id="14" name="A1|Jobs and retraining offset"/>
          <p:cNvSpPr/>
          <p:nvPr/>
        </p:nvSpPr>
        <p:spPr>
          <a:xfrm>
            <a:off x="5321808" y="2734056"/>
            <a:ext cx="640080" cy="640080"/>
          </a:xfrm>
          <a:prstGeom prst="roundRect">
            <a:avLst>
              <a:gd name="adj" fmla="val 22000"/>
            </a:avLst>
          </a:prstGeom>
          <a:solidFill>
            <a:schemeClr val="accent1"/>
          </a:solidFill>
          <a:ln/>
        </p:spPr>
      </p:sp>
      <p:sp>
        <p:nvSpPr>
          <p:cNvPr id="15" name="A1|Jobs and retraining tile"/>
          <p:cNvSpPr/>
          <p:nvPr/>
        </p:nvSpPr>
        <p:spPr>
          <a:xfrm>
            <a:off x="5257800" y="2670048"/>
            <a:ext cx="640080" cy="640080"/>
          </a:xfrm>
          <a:prstGeom prst="roundRect">
            <a:avLst>
              <a:gd name="adj" fmla="val 22000"/>
            </a:avLst>
          </a:prstGeom>
          <a:solidFill>
            <a:schemeClr val="tx2"/>
          </a:solidFill>
          <a:ln/>
        </p:spPr>
      </p:sp>
      <p:pic>
        <p:nvPicPr>
          <p:cNvPr id="16" name="A1|addImage" descr="Jobs and retraining">    </p:cNvPr>
          <p:cNvPicPr>
            <a:picLocks noChangeAspect="1"/>
          </p:cNvPicPr>
          <p:nvPr/>
        </p:nvPicPr>
        <p:blipFill>
          <a:blip r:embed="rId2"/>
          <a:stretch>
            <a:fillRect/>
          </a:stretch>
        </p:blipFill>
        <p:spPr>
          <a:xfrm>
            <a:off x="5398618" y="2810866"/>
            <a:ext cx="358445" cy="358445"/>
          </a:xfrm>
          <a:prstGeom prst="rect">
            <a:avLst/>
          </a:prstGeom>
        </p:spPr>
      </p:pic>
      <p:sp>
        <p:nvSpPr>
          <p:cNvPr id="17" name="A1|addText"/>
          <p:cNvSpPr txBox="1"/>
          <p:nvPr/>
        </p:nvSpPr>
        <p:spPr>
          <a:xfrm>
            <a:off x="6172200" y="2642616"/>
            <a:ext cx="5303520" cy="365760"/>
          </a:xfrm>
          <a:prstGeom prst="rect">
            <a:avLst/>
          </a:prstGeom>
          <a:noFill/>
          <a:ln/>
        </p:spPr>
        <p:txBody>
          <a:bodyPr wrap="square" lIns="0" tIns="0" rIns="0" bIns="0" rtlCol="0" anchor="t"/>
          <a:lstStyle/>
          <a:p>
            <a:pPr indent="0" marL="0">
              <a:buNone/>
            </a:pPr>
            <a:r>
              <a:rPr lang="en-US" sz="1800" b="1" dirty="0">
                <a:solidFill>
                  <a:schemeClr val="tx2"/>
                </a:solidFill>
              </a:rPr>
              <a:t>Jobs and retraining</a:t>
            </a:r>
            <a:endParaRPr lang="en-US" sz="1800" dirty="0"/>
          </a:p>
        </p:txBody>
      </p:sp>
      <p:sp>
        <p:nvSpPr>
          <p:cNvPr id="18" name="A1|addText"/>
          <p:cNvSpPr txBox="1"/>
          <p:nvPr/>
        </p:nvSpPr>
        <p:spPr>
          <a:xfrm>
            <a:off x="6172200" y="3017520"/>
            <a:ext cx="5303520" cy="594360"/>
          </a:xfrm>
          <a:prstGeom prst="rect">
            <a:avLst/>
          </a:prstGeom>
          <a:noFill/>
          <a:ln/>
        </p:spPr>
        <p:txBody>
          <a:bodyPr wrap="square" lIns="0" tIns="0" rIns="0" bIns="0" rtlCol="0" anchor="t"/>
          <a:lstStyle/>
          <a:p>
            <a:pPr indent="0" marL="0">
              <a:buNone/>
            </a:pPr>
            <a:r>
              <a:rPr lang="en-US" sz="1600" dirty="0">
                <a:solidFill>
                  <a:schemeClr val="tx1"/>
                </a:solidFill>
              </a:rPr>
              <a:t>Some workers lose jobs to automation and find it hard to retrain.</a:t>
            </a:r>
            <a:endParaRPr lang="en-US" sz="1600" dirty="0"/>
          </a:p>
        </p:txBody>
      </p:sp>
      <p:sp>
        <p:nvSpPr>
          <p:cNvPr id="19" name="A1|Privacy offset"/>
          <p:cNvSpPr/>
          <p:nvPr/>
        </p:nvSpPr>
        <p:spPr>
          <a:xfrm>
            <a:off x="5321808" y="3849624"/>
            <a:ext cx="640080" cy="640080"/>
          </a:xfrm>
          <a:prstGeom prst="roundRect">
            <a:avLst>
              <a:gd name="adj" fmla="val 22000"/>
            </a:avLst>
          </a:prstGeom>
          <a:solidFill>
            <a:schemeClr val="accent1"/>
          </a:solidFill>
          <a:ln/>
        </p:spPr>
      </p:sp>
      <p:sp>
        <p:nvSpPr>
          <p:cNvPr id="20" name="A1|Privacy tile"/>
          <p:cNvSpPr/>
          <p:nvPr/>
        </p:nvSpPr>
        <p:spPr>
          <a:xfrm>
            <a:off x="5257800" y="3785616"/>
            <a:ext cx="640080" cy="640080"/>
          </a:xfrm>
          <a:prstGeom prst="roundRect">
            <a:avLst>
              <a:gd name="adj" fmla="val 22000"/>
            </a:avLst>
          </a:prstGeom>
          <a:solidFill>
            <a:schemeClr val="tx2"/>
          </a:solidFill>
          <a:ln/>
        </p:spPr>
      </p:sp>
      <p:pic>
        <p:nvPicPr>
          <p:cNvPr id="21" name="A1|addImage" descr="Privacy">    </p:cNvPr>
          <p:cNvPicPr>
            <a:picLocks noChangeAspect="1"/>
          </p:cNvPicPr>
          <p:nvPr/>
        </p:nvPicPr>
        <p:blipFill>
          <a:blip r:embed="rId3"/>
          <a:stretch>
            <a:fillRect/>
          </a:stretch>
        </p:blipFill>
        <p:spPr>
          <a:xfrm>
            <a:off x="5398618" y="3926434"/>
            <a:ext cx="358445" cy="358445"/>
          </a:xfrm>
          <a:prstGeom prst="rect">
            <a:avLst/>
          </a:prstGeom>
        </p:spPr>
      </p:pic>
      <p:sp>
        <p:nvSpPr>
          <p:cNvPr id="22" name="A1|addText"/>
          <p:cNvSpPr txBox="1"/>
          <p:nvPr/>
        </p:nvSpPr>
        <p:spPr>
          <a:xfrm>
            <a:off x="6172200" y="3758184"/>
            <a:ext cx="5303520" cy="365760"/>
          </a:xfrm>
          <a:prstGeom prst="rect">
            <a:avLst/>
          </a:prstGeom>
          <a:noFill/>
          <a:ln/>
        </p:spPr>
        <p:txBody>
          <a:bodyPr wrap="square" lIns="0" tIns="0" rIns="0" bIns="0" rtlCol="0" anchor="t"/>
          <a:lstStyle/>
          <a:p>
            <a:pPr indent="0" marL="0">
              <a:buNone/>
            </a:pPr>
            <a:r>
              <a:rPr lang="en-US" sz="1800" b="1" dirty="0">
                <a:solidFill>
                  <a:schemeClr val="tx2"/>
                </a:solidFill>
              </a:rPr>
              <a:t>Privacy</a:t>
            </a:r>
            <a:endParaRPr lang="en-US" sz="1800" dirty="0"/>
          </a:p>
        </p:txBody>
      </p:sp>
      <p:sp>
        <p:nvSpPr>
          <p:cNvPr id="23" name="A1|addText"/>
          <p:cNvSpPr txBox="1"/>
          <p:nvPr/>
        </p:nvSpPr>
        <p:spPr>
          <a:xfrm>
            <a:off x="6172200" y="4133088"/>
            <a:ext cx="5303520" cy="594360"/>
          </a:xfrm>
          <a:prstGeom prst="rect">
            <a:avLst/>
          </a:prstGeom>
          <a:noFill/>
          <a:ln/>
        </p:spPr>
        <p:txBody>
          <a:bodyPr wrap="square" lIns="0" tIns="0" rIns="0" bIns="0" rtlCol="0" anchor="t"/>
          <a:lstStyle/>
          <a:p>
            <a:pPr indent="0" marL="0">
              <a:buNone/>
            </a:pPr>
            <a:r>
              <a:rPr lang="en-US" sz="1600" dirty="0">
                <a:solidFill>
                  <a:schemeClr val="tx1"/>
                </a:solidFill>
              </a:rPr>
              <a:t>Biometrics (fingerprints, face scans) and online tracking collect personal data.</a:t>
            </a:r>
            <a:endParaRPr lang="en-US" sz="1600" dirty="0"/>
          </a:p>
        </p:txBody>
      </p:sp>
      <p:sp>
        <p:nvSpPr>
          <p:cNvPr id="24" name="A1|Cost and waste offset"/>
          <p:cNvSpPr/>
          <p:nvPr/>
        </p:nvSpPr>
        <p:spPr>
          <a:xfrm>
            <a:off x="5321808" y="4965192"/>
            <a:ext cx="640080" cy="640080"/>
          </a:xfrm>
          <a:prstGeom prst="roundRect">
            <a:avLst>
              <a:gd name="adj" fmla="val 22000"/>
            </a:avLst>
          </a:prstGeom>
          <a:solidFill>
            <a:schemeClr val="accent1"/>
          </a:solidFill>
          <a:ln/>
        </p:spPr>
      </p:sp>
      <p:sp>
        <p:nvSpPr>
          <p:cNvPr id="25" name="A1|Cost and waste tile"/>
          <p:cNvSpPr/>
          <p:nvPr/>
        </p:nvSpPr>
        <p:spPr>
          <a:xfrm>
            <a:off x="5257800" y="4901184"/>
            <a:ext cx="640080" cy="640080"/>
          </a:xfrm>
          <a:prstGeom prst="roundRect">
            <a:avLst>
              <a:gd name="adj" fmla="val 22000"/>
            </a:avLst>
          </a:prstGeom>
          <a:solidFill>
            <a:schemeClr val="tx2"/>
          </a:solidFill>
          <a:ln/>
        </p:spPr>
      </p:sp>
      <p:pic>
        <p:nvPicPr>
          <p:cNvPr id="26" name="A1|addImage" descr="Cost and waste">    </p:cNvPr>
          <p:cNvPicPr>
            <a:picLocks noChangeAspect="1"/>
          </p:cNvPicPr>
          <p:nvPr/>
        </p:nvPicPr>
        <p:blipFill>
          <a:blip r:embed="rId4"/>
          <a:stretch>
            <a:fillRect/>
          </a:stretch>
        </p:blipFill>
        <p:spPr>
          <a:xfrm>
            <a:off x="5398618" y="5042002"/>
            <a:ext cx="358445" cy="358445"/>
          </a:xfrm>
          <a:prstGeom prst="rect">
            <a:avLst/>
          </a:prstGeom>
        </p:spPr>
      </p:pic>
      <p:sp>
        <p:nvSpPr>
          <p:cNvPr id="27" name="A1|addText"/>
          <p:cNvSpPr txBox="1"/>
          <p:nvPr/>
        </p:nvSpPr>
        <p:spPr>
          <a:xfrm>
            <a:off x="6172200" y="4873752"/>
            <a:ext cx="5303520" cy="365760"/>
          </a:xfrm>
          <a:prstGeom prst="rect">
            <a:avLst/>
          </a:prstGeom>
          <a:noFill/>
          <a:ln/>
        </p:spPr>
        <p:txBody>
          <a:bodyPr wrap="square" lIns="0" tIns="0" rIns="0" bIns="0" rtlCol="0" anchor="t"/>
          <a:lstStyle/>
          <a:p>
            <a:pPr indent="0" marL="0">
              <a:buNone/>
            </a:pPr>
            <a:r>
              <a:rPr lang="en-US" sz="1800" b="1" dirty="0">
                <a:solidFill>
                  <a:schemeClr val="tx2"/>
                </a:solidFill>
              </a:rPr>
              <a:t>Cost and waste</a:t>
            </a:r>
            <a:endParaRPr lang="en-US" sz="1800" dirty="0"/>
          </a:p>
        </p:txBody>
      </p:sp>
      <p:sp>
        <p:nvSpPr>
          <p:cNvPr id="28" name="A1|addText"/>
          <p:cNvSpPr txBox="1"/>
          <p:nvPr/>
        </p:nvSpPr>
        <p:spPr>
          <a:xfrm>
            <a:off x="6172200" y="5248656"/>
            <a:ext cx="5303520" cy="594360"/>
          </a:xfrm>
          <a:prstGeom prst="rect">
            <a:avLst/>
          </a:prstGeom>
          <a:noFill/>
          <a:ln/>
        </p:spPr>
        <p:txBody>
          <a:bodyPr wrap="square" lIns="0" tIns="0" rIns="0" bIns="0" rtlCol="0" anchor="t"/>
          <a:lstStyle/>
          <a:p>
            <a:pPr indent="0" marL="0">
              <a:buNone/>
            </a:pPr>
            <a:r>
              <a:rPr lang="en-US" sz="1600" dirty="0">
                <a:solidFill>
                  <a:schemeClr val="tx1"/>
                </a:solidFill>
              </a:rPr>
              <a:t>New equipment is expensive, and replaced devices become electronic waste.</a:t>
            </a:r>
            <a:endParaRPr lang="en-US" sz="16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20</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66" fill="hold">
                      <p:stCondLst>
                        <p:cond delay="indefinite"/>
                      </p:stCondLst>
                      <p:childTnLst>
                        <p:par>
                          <p:cTn id="6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8"/>
                                        </p:tgtEl>
                                        <p:attrNameLst>
                                          <p:attrName>style.visibility</p:attrName>
                                        </p:attrNameLst>
                                      </p:cBhvr>
                                      <p:to>
                                        <p:strVal val="visible"/>
                                      </p:to>
                                    </p:set>
                                    <p:animEffect transition="in" filter="fade">
                                      <p:cBhvr>
                                        <p:cTn id="5" dur="400"/>
                                        <p:tgtEl>
                                          <p:spTgt spid="8"/>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9"/>
                                        </p:tgtEl>
                                        <p:attrNameLst>
                                          <p:attrName>style.visibility</p:attrName>
                                        </p:attrNameLst>
                                      </p:cBhvr>
                                      <p:to>
                                        <p:strVal val="visible"/>
                                      </p:to>
                                    </p:set>
                                    <p:animEffect transition="in" filter="fade">
                                      <p:cBhvr>
                                        <p:cTn id="8" dur="400"/>
                                        <p:tgtEl>
                                          <p:spTgt spid="9"/>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400"/>
                                        <p:tgtEl>
                                          <p:spTgt spid="10"/>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400"/>
                                        <p:tgtEl>
                                          <p:spTgt spid="1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4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4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4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4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4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400"/>
                                        <p:tgtEl>
                                          <p:spTgt spid="1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400"/>
                                        <p:tgtEl>
                                          <p:spTgt spid="1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4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400"/>
                                        <p:tgtEl>
                                          <p:spTgt spid="20"/>
                                        </p:tgtEl>
                                      </p:cBhvr>
                                    </p:animEffect>
                                  </p:childTnLst>
                                </p:cTn>
                              </p:par>
                              <p:par>
                                <p:cTn id="42" presetID="10" presetClass="entr" presetSubtype="0"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400"/>
                                        <p:tgtEl>
                                          <p:spTgt spid="2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400"/>
                                        <p:tgtEl>
                                          <p:spTgt spid="2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400"/>
                                        <p:tgtEl>
                                          <p:spTgt spid="2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400"/>
                                        <p:tgtEl>
                                          <p:spTgt spid="2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400"/>
                                        <p:tgtEl>
                                          <p:spTgt spid="25"/>
                                        </p:tgtEl>
                                      </p:cBhvr>
                                    </p:animEffect>
                                  </p:childTnLst>
                                </p:cTn>
                              </p:par>
                              <p:par>
                                <p:cTn id="57" presetID="10"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400"/>
                                        <p:tgtEl>
                                          <p:spTgt spid="2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400"/>
                                        <p:tgtEl>
                                          <p:spTgt spid="27"/>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4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animBg="1"/>
      <p:bldP spid="17" grpId="0" animBg="1"/>
      <p:bldP spid="18" grpId="0" animBg="1"/>
      <p:bldP spid="19" grpId="0" animBg="1"/>
      <p:bldP spid="20" grpId="0" animBg="1"/>
      <p:bldP spid="22" grpId="0" animBg="1"/>
      <p:bldP spid="23" grpId="0" animBg="1"/>
      <p:bldP spid="24" grpId="0" animBg="1"/>
      <p:bldP spid="25" grpId="0" animBg="1"/>
      <p:bldP spid="27" grpId="0" animBg="1"/>
      <p:bldP spid="2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686800" cy="822960"/>
          </a:xfrm>
          <a:prstGeom prst="rect">
            <a:avLst/>
          </a:prstGeom>
          <a:noFill/>
          <a:ln/>
        </p:spPr>
        <p:txBody>
          <a:bodyPr wrap="square" lIns="0" tIns="0" rIns="0" bIns="0" rtlCol="0" anchor="ctr"/>
          <a:lstStyle/>
          <a:p>
            <a:pPr algn="l" indent="0" marL="0">
              <a:buNone/>
            </a:pPr>
            <a:r>
              <a:rPr lang="en-US" sz="3200" b="1" dirty="0">
                <a:solidFill>
                  <a:schemeClr val="tx2"/>
                </a:solidFill>
              </a:rPr>
              <a:t>Explore it in DT Classroom</a:t>
            </a:r>
            <a:endParaRPr lang="en-US" sz="3200" dirty="0"/>
          </a:p>
        </p:txBody>
      </p:sp>
      <p:sp>
        <p:nvSpPr>
          <p:cNvPr id="3" name="Activity chip"/>
          <p:cNvSpPr/>
          <p:nvPr/>
        </p:nvSpPr>
        <p:spPr>
          <a:xfrm>
            <a:off x="9464040" y="566928"/>
            <a:ext cx="2194560" cy="384048"/>
          </a:xfrm>
          <a:prstGeom prst="roundRect">
            <a:avLst>
              <a:gd name="adj" fmla="val 50000"/>
            </a:avLst>
          </a:prstGeom>
          <a:solidFill>
            <a:schemeClr val="tx2"/>
          </a:solidFill>
          <a:ln/>
        </p:spPr>
      </p:sp>
      <p:sp>
        <p:nvSpPr>
          <p:cNvPr id="4" name="Text 2"/>
          <p:cNvSpPr txBox="1"/>
          <p:nvPr/>
        </p:nvSpPr>
        <p:spPr>
          <a:xfrm>
            <a:off x="9464040" y="566928"/>
            <a:ext cx="219456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3D LAB · 10 MIN</a:t>
            </a:r>
            <a:endParaRPr lang="en-US" sz="1200" dirty="0"/>
          </a:p>
        </p:txBody>
      </p:sp>
      <p:pic>
        <p:nvPicPr>
          <p:cNvPr id="5" name="Image 0" descr="Production line at 15% automation">    </p:cNvPr>
          <p:cNvPicPr>
            <a:picLocks noChangeAspect="1"/>
          </p:cNvPicPr>
          <p:nvPr/>
        </p:nvPicPr>
        <p:blipFill>
          <a:blip r:embed="rId1"/>
          <a:stretch>
            <a:fillRect/>
          </a:stretch>
        </p:blipFill>
        <p:spPr>
          <a:xfrm>
            <a:off x="548640" y="1371600"/>
            <a:ext cx="3291840" cy="2962656"/>
          </a:xfrm>
          <a:prstGeom prst="rect">
            <a:avLst/>
          </a:prstGeom>
        </p:spPr>
      </p:pic>
      <p:pic>
        <p:nvPicPr>
          <p:cNvPr id="6" name="Image 1" descr="Production line at 90% automation">    </p:cNvPr>
          <p:cNvPicPr>
            <a:picLocks noChangeAspect="1"/>
          </p:cNvPicPr>
          <p:nvPr/>
        </p:nvPicPr>
        <p:blipFill>
          <a:blip r:embed="rId2"/>
          <a:stretch>
            <a:fillRect/>
          </a:stretch>
        </p:blipFill>
        <p:spPr>
          <a:xfrm>
            <a:off x="4023360" y="1371600"/>
            <a:ext cx="3291840" cy="2962656"/>
          </a:xfrm>
          <a:prstGeom prst="rect">
            <a:avLst/>
          </a:prstGeom>
        </p:spPr>
      </p:pic>
      <p:sp>
        <p:nvSpPr>
          <p:cNvPr id="7" name="Text 3"/>
          <p:cNvSpPr txBox="1"/>
          <p:nvPr/>
        </p:nvSpPr>
        <p:spPr>
          <a:xfrm>
            <a:off x="548640" y="4389120"/>
            <a:ext cx="3291840" cy="320040"/>
          </a:xfrm>
          <a:prstGeom prst="rect">
            <a:avLst/>
          </a:prstGeom>
          <a:noFill/>
          <a:ln/>
        </p:spPr>
        <p:txBody>
          <a:bodyPr wrap="square" lIns="0" tIns="0" rIns="0" bIns="0" rtlCol="0" anchor="t"/>
          <a:lstStyle/>
          <a:p>
            <a:pPr indent="0" marL="0">
              <a:buNone/>
            </a:pPr>
            <a:r>
              <a:rPr lang="en-US" sz="1500" b="1" dirty="0">
                <a:solidFill>
                  <a:schemeClr val="tx2"/>
                </a:solidFill>
              </a:rPr>
              <a:t>15% automation: big crew</a:t>
            </a:r>
            <a:endParaRPr lang="en-US" sz="1500" dirty="0"/>
          </a:p>
        </p:txBody>
      </p:sp>
      <p:sp>
        <p:nvSpPr>
          <p:cNvPr id="8" name="Text 4"/>
          <p:cNvSpPr txBox="1"/>
          <p:nvPr/>
        </p:nvSpPr>
        <p:spPr>
          <a:xfrm>
            <a:off x="4023360" y="4389120"/>
            <a:ext cx="3291840" cy="320040"/>
          </a:xfrm>
          <a:prstGeom prst="rect">
            <a:avLst/>
          </a:prstGeom>
          <a:noFill/>
          <a:ln/>
        </p:spPr>
        <p:txBody>
          <a:bodyPr wrap="square" lIns="0" tIns="0" rIns="0" bIns="0" rtlCol="0" anchor="t"/>
          <a:lstStyle/>
          <a:p>
            <a:pPr indent="0" marL="0">
              <a:buNone/>
            </a:pPr>
            <a:r>
              <a:rPr lang="en-US" sz="1500" b="1" dirty="0">
                <a:solidFill>
                  <a:schemeClr val="tx2"/>
                </a:solidFill>
              </a:rPr>
              <a:t>90% automation: robots lead</a:t>
            </a:r>
            <a:endParaRPr lang="en-US" sz="1500" dirty="0"/>
          </a:p>
        </p:txBody>
      </p:sp>
      <p:sp>
        <p:nvSpPr>
          <p:cNvPr id="9" name="Link"/>
          <p:cNvSpPr/>
          <p:nvPr/>
        </p:nvSpPr>
        <p:spPr>
          <a:xfrm>
            <a:off x="548640" y="4892040"/>
            <a:ext cx="6766560" cy="1143000"/>
          </a:xfrm>
          <a:prstGeom prst="roundRect">
            <a:avLst>
              <a:gd name="adj" fmla="val 9600"/>
            </a:avLst>
          </a:prstGeom>
          <a:solidFill>
            <a:schemeClr val="tx2"/>
          </a:solidFill>
          <a:ln/>
          <a:effectLst>
            <a:outerShdw sx="100000" sy="100000" kx="0" ky="0" algn="bl" rotWithShape="0" blurRad="101600" dist="25400" dir="5400000">
              <a:srgbClr val="0F2A40">
                <a:alpha val="16000"/>
              </a:srgbClr>
            </a:outerShdw>
          </a:effectLst>
        </p:spPr>
      </p:sp>
      <p:sp>
        <p:nvSpPr>
          <p:cNvPr id="10" name="Text 6"/>
          <p:cNvSpPr txBox="1"/>
          <p:nvPr/>
        </p:nvSpPr>
        <p:spPr>
          <a:xfrm>
            <a:off x="822960" y="5029200"/>
            <a:ext cx="6309360" cy="914400"/>
          </a:xfrm>
          <a:prstGeom prst="rect">
            <a:avLst/>
          </a:prstGeom>
          <a:noFill/>
          <a:ln/>
        </p:spPr>
        <p:txBody>
          <a:bodyPr wrap="square" lIns="0" tIns="0" rIns="0" bIns="0" rtlCol="0" anchor="ctr"/>
          <a:lstStyle/>
          <a:p>
            <a:pPr indent="0" marL="0">
              <a:buNone/>
            </a:pPr>
            <a:r>
              <a:rPr lang="en-US" sz="1700" b="1" dirty="0">
                <a:solidFill>
                  <a:schemeClr val="accent1"/>
                </a:solidFill>
              </a:rPr>
              <a:t>www.dtclassroom.com</a:t>
            </a:r>
            <a:endParaRPr lang="en-US" sz="1700" dirty="0"/>
          </a:p>
          <a:p>
            <a:pPr indent="0" marL="0">
              <a:buNone/>
            </a:pPr>
            <a:r>
              <a:rPr lang="en-US" sz="1700" dirty="0">
                <a:solidFill>
                  <a:schemeClr val="bg1"/>
                </a:solidFill>
              </a:rPr>
              <a:t>Units page → first lesson → production line</a:t>
            </a:r>
            <a:endParaRPr lang="en-US" sz="1700" dirty="0"/>
          </a:p>
        </p:txBody>
      </p:sp>
      <p:sp>
        <p:nvSpPr>
          <p:cNvPr id="11" name="Task panel"/>
          <p:cNvSpPr/>
          <p:nvPr/>
        </p:nvSpPr>
        <p:spPr>
          <a:xfrm>
            <a:off x="7543800" y="1371600"/>
            <a:ext cx="4114800" cy="4663440"/>
          </a:xfrm>
          <a:prstGeom prst="roundRect">
            <a:avLst>
              <a:gd name="adj" fmla="val 2667"/>
            </a:avLst>
          </a:prstGeom>
          <a:solidFill>
            <a:schemeClr val="bg1"/>
          </a:solidFill>
          <a:ln/>
          <a:effectLst>
            <a:outerShdw sx="100000" sy="100000" kx="0" ky="0" algn="bl" rotWithShape="0" blurRad="101600" dist="25400" dir="5400000">
              <a:srgbClr val="0F2A40">
                <a:alpha val="16000"/>
              </a:srgbClr>
            </a:outerShdw>
          </a:effectLst>
        </p:spPr>
      </p:sp>
      <p:sp>
        <p:nvSpPr>
          <p:cNvPr id="12" name="Text 8"/>
          <p:cNvSpPr txBox="1"/>
          <p:nvPr/>
        </p:nvSpPr>
        <p:spPr>
          <a:xfrm>
            <a:off x="7772400" y="1600200"/>
            <a:ext cx="3657600" cy="411480"/>
          </a:xfrm>
          <a:prstGeom prst="rect">
            <a:avLst/>
          </a:prstGeom>
          <a:noFill/>
          <a:ln/>
        </p:spPr>
        <p:txBody>
          <a:bodyPr wrap="square" lIns="0" tIns="0" rIns="0" bIns="0" rtlCol="0" anchor="t"/>
          <a:lstStyle/>
          <a:p>
            <a:pPr indent="0" marL="0">
              <a:buNone/>
            </a:pPr>
            <a:r>
              <a:rPr lang="en-US" sz="2000" b="1" dirty="0">
                <a:solidFill>
                  <a:schemeClr val="tx2"/>
                </a:solidFill>
              </a:rPr>
              <a:t>Your task</a:t>
            </a:r>
            <a:endParaRPr lang="en-US" sz="2000" dirty="0"/>
          </a:p>
        </p:txBody>
      </p:sp>
      <p:sp>
        <p:nvSpPr>
          <p:cNvPr id="13" name="Text 9"/>
          <p:cNvSpPr txBox="1"/>
          <p:nvPr/>
        </p:nvSpPr>
        <p:spPr>
          <a:xfrm>
            <a:off x="7772400" y="2103120"/>
            <a:ext cx="3657600" cy="3840480"/>
          </a:xfrm>
          <a:prstGeom prst="rect">
            <a:avLst/>
          </a:prstGeom>
          <a:noFill/>
          <a:ln/>
        </p:spPr>
        <p:txBody>
          <a:bodyPr wrap="square" lIns="0" tIns="0" rIns="0" bIns="0" rtlCol="0" anchor="t"/>
          <a:lstStyle/>
          <a:p>
            <a:pPr marL="342900" indent="-342900">
              <a:spcAft>
                <a:spcPts val="800"/>
              </a:spcAft>
              <a:buSzPct val="100000"/>
              <a:buFont typeface="+mj-lt"/>
              <a:buAutoNum type="arabicPeriod" startAt="1"/>
            </a:pPr>
            <a:r>
              <a:rPr lang="en-US" sz="1600" dirty="0">
                <a:solidFill>
                  <a:schemeClr val="tx1"/>
                </a:solidFill>
              </a:rPr>
              <a:t>Set automation to 15%. Record the output per hour and the crew size.</a:t>
            </a:r>
            <a:endParaRPr lang="en-US" sz="1600" dirty="0"/>
          </a:p>
          <a:p>
            <a:pPr marL="342900" indent="-342900">
              <a:spcAft>
                <a:spcPts val="800"/>
              </a:spcAft>
              <a:buSzPct val="100000"/>
              <a:buFont typeface="+mj-lt"/>
              <a:buAutoNum type="arabicPeriod" startAt="1"/>
            </a:pPr>
            <a:r>
              <a:rPr lang="en-US" sz="1600" dirty="0">
                <a:solidFill>
                  <a:schemeClr val="tx1"/>
                </a:solidFill>
              </a:rPr>
              <a:t>Repeat at 50% and 90%.</a:t>
            </a:r>
            <a:endParaRPr lang="en-US" sz="1600" dirty="0"/>
          </a:p>
          <a:p>
            <a:pPr marL="342900" indent="-342900">
              <a:spcAft>
                <a:spcPts val="800"/>
              </a:spcAft>
              <a:buSzPct val="100000"/>
              <a:buFont typeface="+mj-lt"/>
              <a:buAutoNum type="arabicPeriod" startAt="1"/>
            </a:pPr>
            <a:r>
              <a:rPr lang="en-US" sz="1600" dirty="0">
                <a:solidFill>
                  <a:schemeClr val="tx1"/>
                </a:solidFill>
              </a:rPr>
              <a:t>Change the production quantity. When does the scale switch from batch to mass?</a:t>
            </a:r>
            <a:endParaRPr lang="en-US" sz="1600" dirty="0"/>
          </a:p>
          <a:p>
            <a:pPr marL="342900" indent="-342900">
              <a:buSzPct val="100000"/>
              <a:buFont typeface="+mj-lt"/>
              <a:buAutoNum type="arabicPeriod" startAt="1"/>
            </a:pPr>
            <a:r>
              <a:rPr lang="en-US" sz="1600" dirty="0">
                <a:solidFill>
                  <a:schemeClr val="tx1"/>
                </a:solidFill>
              </a:rPr>
              <a:t>Write two sentences: what is gained and what is lost as automation rises?</a:t>
            </a:r>
            <a:endParaRPr lang="en-US" sz="16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21</a:t>
            </a:fld>
            <a:endParaRPr lang="en-US"/>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More automation: more output, fewer people</a:t>
            </a:r>
            <a:endParaRPr lang="en-US" sz="3200" dirty="0"/>
          </a:p>
        </p:txBody>
      </p:sp>
      <p:graphicFrame>
        <p:nvGraphicFramePr>
          <p:cNvPr id="3" name="Chart 0" descr=""/>
          <p:cNvGraphicFramePr/>
          <p:nvPr/>
        </p:nvGraphicFramePr>
        <p:xfrm>
          <a:off x="548640" y="1371600"/>
          <a:ext cx="5394960" cy="3429000"/>
        </p:xfrm>
        <a:graphic xmlns:a="http://schemas.openxmlformats.org/drawingml/2006/main">
          <a:graphicData uri="http://schemas.openxmlformats.org/drawingml/2006/chart">
            <c:chart xmlns:c="http://schemas.openxmlformats.org/drawingml/2006/chart" r:id="rId1"/>
          </a:graphicData>
        </a:graphic>
      </p:graphicFrame>
      <p:graphicFrame>
        <p:nvGraphicFramePr>
          <p:cNvPr id="4" name="Chart 1" descr=""/>
          <p:cNvGraphicFramePr/>
          <p:nvPr/>
        </p:nvGraphicFramePr>
        <p:xfrm>
          <a:off x="6263640" y="1371600"/>
          <a:ext cx="5394960" cy="3429000"/>
        </p:xfrm>
        <a:graphic xmlns:a="http://schemas.openxmlformats.org/drawingml/2006/main">
          <a:graphicData uri="http://schemas.openxmlformats.org/drawingml/2006/chart">
            <c:chart xmlns:c="http://schemas.openxmlformats.org/drawingml/2006/chart" r:id="rId2"/>
          </a:graphicData>
        </a:graphic>
      </p:graphicFrame>
      <p:sp>
        <p:nvSpPr>
          <p:cNvPr id="5" name="A1|Stat ×2.3"/>
          <p:cNvSpPr/>
          <p:nvPr/>
        </p:nvSpPr>
        <p:spPr>
          <a:xfrm>
            <a:off x="548640" y="4892040"/>
            <a:ext cx="5394960" cy="868680"/>
          </a:xfrm>
          <a:prstGeom prst="roundRect">
            <a:avLst>
              <a:gd name="adj" fmla="val 12632"/>
            </a:avLst>
          </a:prstGeom>
          <a:solidFill>
            <a:schemeClr val="bg2"/>
          </a:solidFill>
          <a:ln/>
          <a:effectLst>
            <a:outerShdw sx="100000" sy="100000" kx="0" ky="0" algn="bl" rotWithShape="0" blurRad="101600" dist="25400" dir="5400000">
              <a:srgbClr val="0F2A40">
                <a:alpha val="16000"/>
              </a:srgbClr>
            </a:outerShdw>
          </a:effectLst>
        </p:spPr>
      </p:sp>
      <p:sp>
        <p:nvSpPr>
          <p:cNvPr id="6" name="A1|addText"/>
          <p:cNvSpPr txBox="1"/>
          <p:nvPr/>
        </p:nvSpPr>
        <p:spPr>
          <a:xfrm>
            <a:off x="822960" y="4892040"/>
            <a:ext cx="1737360" cy="868680"/>
          </a:xfrm>
          <a:prstGeom prst="rect">
            <a:avLst/>
          </a:prstGeom>
          <a:noFill/>
          <a:ln/>
        </p:spPr>
        <p:txBody>
          <a:bodyPr wrap="square" lIns="0" tIns="0" rIns="0" bIns="0" rtlCol="0" anchor="ctr"/>
          <a:lstStyle/>
          <a:p>
            <a:pPr indent="0" marL="0">
              <a:buNone/>
            </a:pPr>
            <a:r>
              <a:rPr lang="en-US" sz="3400" b="1" dirty="0">
                <a:solidFill>
                  <a:schemeClr val="accent2"/>
                </a:solidFill>
                <a:latin typeface="Arial" pitchFamily="34" charset="0"/>
                <a:ea typeface="Arial" pitchFamily="34" charset="-122"/>
                <a:cs typeface="Arial" pitchFamily="34" charset="-120"/>
              </a:rPr>
              <a:t>×2.3</a:t>
            </a:r>
            <a:endParaRPr lang="en-US" sz="3400" dirty="0"/>
          </a:p>
        </p:txBody>
      </p:sp>
      <p:sp>
        <p:nvSpPr>
          <p:cNvPr id="7" name="A1|addText"/>
          <p:cNvSpPr txBox="1"/>
          <p:nvPr/>
        </p:nvSpPr>
        <p:spPr>
          <a:xfrm>
            <a:off x="2606040" y="4892040"/>
            <a:ext cx="3200400" cy="868680"/>
          </a:xfrm>
          <a:prstGeom prst="rect">
            <a:avLst/>
          </a:prstGeom>
          <a:noFill/>
          <a:ln/>
        </p:spPr>
        <p:txBody>
          <a:bodyPr wrap="square" lIns="0" tIns="0" rIns="0" bIns="0" rtlCol="0" anchor="ctr"/>
          <a:lstStyle/>
          <a:p>
            <a:pPr indent="0" marL="0">
              <a:buNone/>
            </a:pPr>
            <a:r>
              <a:rPr lang="en-US" sz="1700" dirty="0">
                <a:solidFill>
                  <a:schemeClr val="tx2"/>
                </a:solidFill>
              </a:rPr>
              <a:t>output per hour, from 15% to 90% automation</a:t>
            </a:r>
            <a:endParaRPr lang="en-US" sz="1700" dirty="0"/>
          </a:p>
        </p:txBody>
      </p:sp>
      <p:sp>
        <p:nvSpPr>
          <p:cNvPr id="8" name="A1|Stat 7 → 2"/>
          <p:cNvSpPr/>
          <p:nvPr/>
        </p:nvSpPr>
        <p:spPr>
          <a:xfrm>
            <a:off x="6263640" y="4892040"/>
            <a:ext cx="5394960" cy="868680"/>
          </a:xfrm>
          <a:prstGeom prst="roundRect">
            <a:avLst>
              <a:gd name="adj" fmla="val 12632"/>
            </a:avLst>
          </a:prstGeom>
          <a:solidFill>
            <a:schemeClr val="bg2"/>
          </a:solidFill>
          <a:ln/>
          <a:effectLst>
            <a:outerShdw sx="100000" sy="100000" kx="0" ky="0" algn="bl" rotWithShape="0" blurRad="101600" dist="25400" dir="5400000">
              <a:srgbClr val="0F2A40">
                <a:alpha val="16000"/>
              </a:srgbClr>
            </a:outerShdw>
          </a:effectLst>
        </p:spPr>
      </p:sp>
      <p:sp>
        <p:nvSpPr>
          <p:cNvPr id="9" name="A1|addText"/>
          <p:cNvSpPr txBox="1"/>
          <p:nvPr/>
        </p:nvSpPr>
        <p:spPr>
          <a:xfrm>
            <a:off x="6537960" y="4892040"/>
            <a:ext cx="1737360" cy="868680"/>
          </a:xfrm>
          <a:prstGeom prst="rect">
            <a:avLst/>
          </a:prstGeom>
          <a:noFill/>
          <a:ln/>
        </p:spPr>
        <p:txBody>
          <a:bodyPr wrap="square" lIns="0" tIns="0" rIns="0" bIns="0" rtlCol="0" anchor="ctr"/>
          <a:lstStyle/>
          <a:p>
            <a:pPr indent="0" marL="0">
              <a:buNone/>
            </a:pPr>
            <a:r>
              <a:rPr lang="en-US" sz="3400" b="1" dirty="0">
                <a:solidFill>
                  <a:schemeClr val="accent3"/>
                </a:solidFill>
                <a:latin typeface="Arial" pitchFamily="34" charset="0"/>
                <a:ea typeface="Arial" pitchFamily="34" charset="-122"/>
                <a:cs typeface="Arial" pitchFamily="34" charset="-120"/>
              </a:rPr>
              <a:t>7 → 2</a:t>
            </a:r>
            <a:endParaRPr lang="en-US" sz="3400" dirty="0"/>
          </a:p>
        </p:txBody>
      </p:sp>
      <p:sp>
        <p:nvSpPr>
          <p:cNvPr id="10" name="A1|addText"/>
          <p:cNvSpPr txBox="1"/>
          <p:nvPr/>
        </p:nvSpPr>
        <p:spPr>
          <a:xfrm>
            <a:off x="8321040" y="4892040"/>
            <a:ext cx="3200400" cy="868680"/>
          </a:xfrm>
          <a:prstGeom prst="rect">
            <a:avLst/>
          </a:prstGeom>
          <a:noFill/>
          <a:ln/>
        </p:spPr>
        <p:txBody>
          <a:bodyPr wrap="square" lIns="0" tIns="0" rIns="0" bIns="0" rtlCol="0" anchor="ctr"/>
          <a:lstStyle/>
          <a:p>
            <a:pPr indent="0" marL="0">
              <a:buNone/>
            </a:pPr>
            <a:r>
              <a:rPr lang="en-US" sz="1700" dirty="0">
                <a:solidFill>
                  <a:schemeClr val="tx2"/>
                </a:solidFill>
              </a:rPr>
              <a:t>people needed on the line</a:t>
            </a:r>
            <a:endParaRPr lang="en-US" sz="1700" dirty="0"/>
          </a:p>
        </p:txBody>
      </p:sp>
      <p:sp>
        <p:nvSpPr>
          <p:cNvPr id="11" name="Text 7"/>
          <p:cNvSpPr txBox="1"/>
          <p:nvPr/>
        </p:nvSpPr>
        <p:spPr>
          <a:xfrm>
            <a:off x="548640" y="5897880"/>
            <a:ext cx="11064240" cy="320040"/>
          </a:xfrm>
          <a:prstGeom prst="rect">
            <a:avLst/>
          </a:prstGeom>
          <a:noFill/>
          <a:ln/>
        </p:spPr>
        <p:txBody>
          <a:bodyPr wrap="square" lIns="0" tIns="0" rIns="0" bIns="0" rtlCol="0" anchor="t"/>
          <a:lstStyle/>
          <a:p>
            <a:pPr indent="0" marL="0">
              <a:buNone/>
            </a:pPr>
            <a:r>
              <a:rPr lang="en-US" sz="1200" dirty="0">
                <a:solidFill>
                  <a:schemeClr val="accent6"/>
                </a:solidFill>
              </a:rPr>
              <a:t>Production quantity 400. DT Classroom teaching model, not real factory data.</a:t>
            </a:r>
            <a:endParaRPr lang="en-US" sz="12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22</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1" fill="hold">
                      <p:stCondLst>
                        <p:cond delay="indefinite"/>
                      </p:stCondLst>
                      <p:childTnLst>
                        <p:par>
                          <p:cTn id="22"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5"/>
                                        </p:tgtEl>
                                        <p:attrNameLst>
                                          <p:attrName>style.visibility</p:attrName>
                                        </p:attrNameLst>
                                      </p:cBhvr>
                                      <p:to>
                                        <p:strVal val="visible"/>
                                      </p:to>
                                    </p:set>
                                    <p:animEffect transition="in" filter="fade">
                                      <p:cBhvr>
                                        <p:cTn id="5" dur="400"/>
                                        <p:tgtEl>
                                          <p:spTgt spid="5"/>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6"/>
                                        </p:tgtEl>
                                        <p:attrNameLst>
                                          <p:attrName>style.visibility</p:attrName>
                                        </p:attrNameLst>
                                      </p:cBhvr>
                                      <p:to>
                                        <p:strVal val="visible"/>
                                      </p:to>
                                    </p:set>
                                    <p:animEffect transition="in" filter="fade">
                                      <p:cBhvr>
                                        <p:cTn id="8" dur="400"/>
                                        <p:tgtEl>
                                          <p:spTgt spid="6"/>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400"/>
                                        <p:tgtEl>
                                          <p:spTgt spid="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400"/>
                                        <p:tgtEl>
                                          <p:spTgt spid="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4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686800" cy="822960"/>
          </a:xfrm>
          <a:prstGeom prst="rect">
            <a:avLst/>
          </a:prstGeom>
          <a:noFill/>
          <a:ln/>
        </p:spPr>
        <p:txBody>
          <a:bodyPr wrap="square" lIns="0" tIns="0" rIns="0" bIns="0" rtlCol="0" anchor="ctr"/>
          <a:lstStyle/>
          <a:p>
            <a:pPr algn="l" indent="0" marL="0">
              <a:buNone/>
            </a:pPr>
            <a:r>
              <a:rPr lang="en-US" sz="3200" b="1" dirty="0">
                <a:solidFill>
                  <a:schemeClr val="tx2"/>
                </a:solidFill>
              </a:rPr>
              <a:t>Exam practice</a:t>
            </a:r>
            <a:endParaRPr lang="en-US" sz="3200" dirty="0"/>
          </a:p>
        </p:txBody>
      </p:sp>
      <p:sp>
        <p:nvSpPr>
          <p:cNvPr id="3" name="Activity chip"/>
          <p:cNvSpPr/>
          <p:nvPr/>
        </p:nvSpPr>
        <p:spPr>
          <a:xfrm>
            <a:off x="9464040" y="566928"/>
            <a:ext cx="2194560" cy="384048"/>
          </a:xfrm>
          <a:prstGeom prst="roundRect">
            <a:avLst>
              <a:gd name="adj" fmla="val 50000"/>
            </a:avLst>
          </a:prstGeom>
          <a:solidFill>
            <a:schemeClr val="tx2"/>
          </a:solidFill>
          <a:ln/>
        </p:spPr>
      </p:sp>
      <p:sp>
        <p:nvSpPr>
          <p:cNvPr id="4" name="Text 2"/>
          <p:cNvSpPr txBox="1"/>
          <p:nvPr/>
        </p:nvSpPr>
        <p:spPr>
          <a:xfrm>
            <a:off x="9464040" y="566928"/>
            <a:ext cx="219456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EXAM PRACTICE</a:t>
            </a:r>
            <a:endParaRPr lang="en-US" sz="1200" dirty="0"/>
          </a:p>
        </p:txBody>
      </p:sp>
      <p:sp>
        <p:nvSpPr>
          <p:cNvPr id="5" name="Question"/>
          <p:cNvSpPr/>
          <p:nvPr/>
        </p:nvSpPr>
        <p:spPr>
          <a:xfrm>
            <a:off x="548640" y="1417320"/>
            <a:ext cx="6949440" cy="2103120"/>
          </a:xfrm>
          <a:prstGeom prst="roundRect">
            <a:avLst>
              <a:gd name="adj" fmla="val 5217"/>
            </a:avLst>
          </a:prstGeom>
          <a:solidFill>
            <a:schemeClr val="bg1"/>
          </a:solidFill>
          <a:ln/>
          <a:effectLst>
            <a:outerShdw sx="100000" sy="100000" kx="0" ky="0" algn="bl" rotWithShape="0" blurRad="101600" dist="25400" dir="5400000">
              <a:srgbClr val="0F2A40">
                <a:alpha val="16000"/>
              </a:srgbClr>
            </a:outerShdw>
          </a:effectLst>
        </p:spPr>
      </p:sp>
      <p:sp>
        <p:nvSpPr>
          <p:cNvPr id="6" name="Text 4"/>
          <p:cNvSpPr txBox="1"/>
          <p:nvPr/>
        </p:nvSpPr>
        <p:spPr>
          <a:xfrm>
            <a:off x="868680" y="1645920"/>
            <a:ext cx="6400800" cy="1645920"/>
          </a:xfrm>
          <a:prstGeom prst="rect">
            <a:avLst/>
          </a:prstGeom>
          <a:noFill/>
          <a:ln/>
        </p:spPr>
        <p:txBody>
          <a:bodyPr wrap="square" lIns="0" tIns="0" rIns="0" bIns="0" rtlCol="0" anchor="t"/>
          <a:lstStyle/>
          <a:p>
            <a:pPr indent="0" marL="0">
              <a:buNone/>
            </a:pPr>
            <a:r>
              <a:rPr lang="en-US" sz="2400" b="1" dirty="0">
                <a:solidFill>
                  <a:schemeClr val="tx2"/>
                </a:solidFill>
              </a:rPr>
              <a:t>Explain two ways in which automation has changed manufacturing.</a:t>
            </a:r>
            <a:endParaRPr lang="en-US" sz="2400" dirty="0"/>
          </a:p>
          <a:p>
            <a:pPr indent="0" marL="0">
              <a:buNone/>
            </a:pPr>
            <a:r>
              <a:rPr lang="en-US" sz="2400" b="1" dirty="0">
                <a:solidFill>
                  <a:schemeClr val="accent3"/>
                </a:solidFill>
              </a:rPr>
              <a:t>[4 marks]</a:t>
            </a:r>
            <a:endParaRPr lang="en-US" sz="2400" dirty="0"/>
          </a:p>
        </p:txBody>
      </p:sp>
      <p:sp>
        <p:nvSpPr>
          <p:cNvPr id="7" name="Writing frame"/>
          <p:cNvSpPr/>
          <p:nvPr/>
        </p:nvSpPr>
        <p:spPr>
          <a:xfrm>
            <a:off x="548640" y="3749040"/>
            <a:ext cx="6949440" cy="2240280"/>
          </a:xfrm>
          <a:prstGeom prst="roundRect">
            <a:avLst>
              <a:gd name="adj" fmla="val 4898"/>
            </a:avLst>
          </a:prstGeom>
          <a:solidFill>
            <a:schemeClr val="bg2"/>
          </a:solidFill>
          <a:ln/>
          <a:effectLst>
            <a:outerShdw sx="100000" sy="100000" kx="0" ky="0" algn="bl" rotWithShape="0" blurRad="101600" dist="25400" dir="5400000">
              <a:srgbClr val="0F2A40">
                <a:alpha val="16000"/>
              </a:srgbClr>
            </a:outerShdw>
          </a:effectLst>
        </p:spPr>
      </p:sp>
      <p:sp>
        <p:nvSpPr>
          <p:cNvPr id="8" name="Text 6"/>
          <p:cNvSpPr txBox="1"/>
          <p:nvPr/>
        </p:nvSpPr>
        <p:spPr>
          <a:xfrm>
            <a:off x="868680" y="3931920"/>
            <a:ext cx="6400800" cy="1920240"/>
          </a:xfrm>
          <a:prstGeom prst="rect">
            <a:avLst/>
          </a:prstGeom>
          <a:noFill/>
          <a:ln/>
        </p:spPr>
        <p:txBody>
          <a:bodyPr wrap="square" lIns="0" tIns="0" rIns="0" bIns="0" rtlCol="0" anchor="t"/>
          <a:lstStyle/>
          <a:p>
            <a:pPr indent="0" marL="0">
              <a:spcAft>
                <a:spcPts val="800"/>
              </a:spcAft>
              <a:buNone/>
            </a:pPr>
            <a:r>
              <a:rPr lang="en-US" sz="1600" b="1" dirty="0">
                <a:solidFill>
                  <a:schemeClr val="tx2"/>
                </a:solidFill>
              </a:rPr>
              <a:t>Writing frame</a:t>
            </a:r>
            <a:endParaRPr lang="en-US" sz="1600" dirty="0"/>
          </a:p>
          <a:p>
            <a:pPr indent="0" marL="0">
              <a:spcAft>
                <a:spcPts val="800"/>
              </a:spcAft>
              <a:buNone/>
            </a:pPr>
            <a:r>
              <a:rPr lang="en-US" sz="1600" dirty="0">
                <a:solidFill>
                  <a:schemeClr val="tx1"/>
                </a:solidFill>
              </a:rPr>
              <a:t>One way automation has changed manufacturing is… This means that…</a:t>
            </a:r>
            <a:endParaRPr lang="en-US" sz="1600" dirty="0"/>
          </a:p>
          <a:p>
            <a:pPr indent="0" marL="0">
              <a:spcAft>
                <a:spcPts val="800"/>
              </a:spcAft>
              <a:buNone/>
            </a:pPr>
            <a:r>
              <a:rPr lang="en-US" sz="1600" dirty="0">
                <a:solidFill>
                  <a:schemeClr val="tx1"/>
                </a:solidFill>
              </a:rPr>
              <a:t>A second way is… As a result…</a:t>
            </a:r>
            <a:endParaRPr lang="en-US" sz="1600" dirty="0"/>
          </a:p>
        </p:txBody>
      </p:sp>
      <p:sp>
        <p:nvSpPr>
          <p:cNvPr id="9" name="A1|Marks panel"/>
          <p:cNvSpPr/>
          <p:nvPr/>
        </p:nvSpPr>
        <p:spPr>
          <a:xfrm>
            <a:off x="7726680" y="1417320"/>
            <a:ext cx="3931920" cy="4572000"/>
          </a:xfrm>
          <a:prstGeom prst="roundRect">
            <a:avLst>
              <a:gd name="adj" fmla="val 2791"/>
            </a:avLst>
          </a:prstGeom>
          <a:solidFill>
            <a:schemeClr val="bg1"/>
          </a:solidFill>
          <a:ln/>
          <a:effectLst>
            <a:outerShdw sx="100000" sy="100000" kx="0" ky="0" algn="bl" rotWithShape="0" blurRad="101600" dist="25400" dir="5400000">
              <a:srgbClr val="0F2A40">
                <a:alpha val="16000"/>
              </a:srgbClr>
            </a:outerShdw>
          </a:effectLst>
        </p:spPr>
      </p:sp>
      <p:sp>
        <p:nvSpPr>
          <p:cNvPr id="10" name="A1|addText"/>
          <p:cNvSpPr txBox="1"/>
          <p:nvPr/>
        </p:nvSpPr>
        <p:spPr>
          <a:xfrm>
            <a:off x="7955280" y="1645920"/>
            <a:ext cx="3520440" cy="411480"/>
          </a:xfrm>
          <a:prstGeom prst="rect">
            <a:avLst/>
          </a:prstGeom>
          <a:noFill/>
          <a:ln/>
        </p:spPr>
        <p:txBody>
          <a:bodyPr wrap="square" lIns="0" tIns="0" rIns="0" bIns="0" rtlCol="0" anchor="t"/>
          <a:lstStyle/>
          <a:p>
            <a:pPr indent="0" marL="0">
              <a:buNone/>
            </a:pPr>
            <a:r>
              <a:rPr lang="en-US" sz="2000" b="1" dirty="0">
                <a:solidFill>
                  <a:schemeClr val="tx2"/>
                </a:solidFill>
              </a:rPr>
              <a:t>How the marks work</a:t>
            </a:r>
            <a:endParaRPr lang="en-US" sz="2000" dirty="0"/>
          </a:p>
        </p:txBody>
      </p:sp>
      <p:sp>
        <p:nvSpPr>
          <p:cNvPr id="11" name="A1|addText"/>
          <p:cNvSpPr txBox="1"/>
          <p:nvPr/>
        </p:nvSpPr>
        <p:spPr>
          <a:xfrm>
            <a:off x="7955280" y="2148840"/>
            <a:ext cx="3520440" cy="3657600"/>
          </a:xfrm>
          <a:prstGeom prst="rect">
            <a:avLst/>
          </a:prstGeom>
          <a:noFill/>
          <a:ln/>
        </p:spPr>
        <p:txBody>
          <a:bodyPr wrap="square" lIns="0" tIns="0" rIns="0" bIns="0" rtlCol="0" anchor="t"/>
          <a:lstStyle/>
          <a:p>
            <a:pPr marL="228600" indent="-228600">
              <a:spcAft>
                <a:spcPts val="600"/>
              </a:spcAft>
              <a:buSzPct val="100000"/>
              <a:buChar char="•"/>
            </a:pPr>
            <a:r>
              <a:rPr lang="en-US" sz="1600" dirty="0">
                <a:solidFill>
                  <a:schemeClr val="tx1"/>
                </a:solidFill>
              </a:rPr>
              <a:t>1 mark for each way you identify</a:t>
            </a:r>
            <a:endParaRPr lang="en-US" sz="1600" dirty="0"/>
          </a:p>
          <a:p>
            <a:pPr marL="228600" indent="-228600">
              <a:spcAft>
                <a:spcPts val="600"/>
              </a:spcAft>
              <a:buSzPct val="100000"/>
              <a:buChar char="•"/>
            </a:pPr>
            <a:r>
              <a:rPr lang="en-US" sz="1600" dirty="0">
                <a:solidFill>
                  <a:schemeClr val="tx1"/>
                </a:solidFill>
              </a:rPr>
              <a:t>1 more mark for each explanation of its effect</a:t>
            </a:r>
            <a:endParaRPr lang="en-US" sz="1600" dirty="0"/>
          </a:p>
          <a:p>
            <a:pPr marL="228600" indent="-228600">
              <a:spcAft>
                <a:spcPts val="600"/>
              </a:spcAft>
              <a:buSzPct val="100000"/>
              <a:buChar char="•"/>
            </a:pPr>
            <a:r>
              <a:rPr lang="en-US" sz="1600" dirty="0">
                <a:solidFill>
                  <a:schemeClr val="tx1"/>
                </a:solidFill>
              </a:rPr>
              <a:t>Use a real example: robots, CNC, warehouses</a:t>
            </a:r>
            <a:endParaRPr lang="en-US" sz="1600" dirty="0"/>
          </a:p>
          <a:p>
            <a:pPr marL="228600" indent="-228600">
              <a:spcAft>
                <a:spcPts val="600"/>
              </a:spcAft>
              <a:buSzPct val="100000"/>
              <a:buChar char="•"/>
            </a:pPr>
            <a:r>
              <a:rPr lang="en-US" sz="1600" dirty="0">
                <a:solidFill>
                  <a:schemeClr val="tx1"/>
                </a:solidFill>
              </a:rPr>
              <a:t>“Explain” means say why or how, not just name it</a:t>
            </a:r>
            <a:endParaRPr lang="en-US" sz="16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23</a:t>
            </a:fld>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2" fill="hold">
                      <p:stCondLst>
                        <p:cond delay="indefinite"/>
                      </p:stCondLst>
                      <p:childTnLst>
                        <p:par>
                          <p:cTn id="13"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0"/>
                                        </p:tgtEl>
                                        <p:attrNameLst>
                                          <p:attrName>style.visibility</p:attrName>
                                        </p:attrNameLst>
                                      </p:cBhvr>
                                      <p:to>
                                        <p:strVal val="visible"/>
                                      </p:to>
                                    </p:set>
                                    <p:animEffect transition="in" filter="fade">
                                      <p:cBhvr>
                                        <p:cTn id="8" dur="400"/>
                                        <p:tgtEl>
                                          <p:spTgt spid="10"/>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4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686800" cy="822960"/>
          </a:xfrm>
          <a:prstGeom prst="rect">
            <a:avLst/>
          </a:prstGeom>
          <a:noFill/>
          <a:ln/>
        </p:spPr>
        <p:txBody>
          <a:bodyPr wrap="square" lIns="0" tIns="0" rIns="0" bIns="0" rtlCol="0" anchor="ctr"/>
          <a:lstStyle/>
          <a:p>
            <a:pPr algn="l" indent="0" marL="0">
              <a:buNone/>
            </a:pPr>
            <a:r>
              <a:rPr lang="en-US" sz="3200" b="1" dirty="0">
                <a:solidFill>
                  <a:schemeClr val="tx2"/>
                </a:solidFill>
              </a:rPr>
              <a:t>Stretch: the automated canteen</a:t>
            </a:r>
            <a:endParaRPr lang="en-US" sz="3200" dirty="0"/>
          </a:p>
        </p:txBody>
      </p:sp>
      <p:sp>
        <p:nvSpPr>
          <p:cNvPr id="3" name="Activity chip"/>
          <p:cNvSpPr/>
          <p:nvPr/>
        </p:nvSpPr>
        <p:spPr>
          <a:xfrm>
            <a:off x="9464040" y="566928"/>
            <a:ext cx="2194560" cy="384048"/>
          </a:xfrm>
          <a:prstGeom prst="roundRect">
            <a:avLst>
              <a:gd name="adj" fmla="val 50000"/>
            </a:avLst>
          </a:prstGeom>
          <a:solidFill>
            <a:schemeClr val="tx2"/>
          </a:solidFill>
          <a:ln/>
        </p:spPr>
      </p:sp>
      <p:sp>
        <p:nvSpPr>
          <p:cNvPr id="4" name="Text 2"/>
          <p:cNvSpPr txBox="1"/>
          <p:nvPr/>
        </p:nvSpPr>
        <p:spPr>
          <a:xfrm>
            <a:off x="9464040" y="566928"/>
            <a:ext cx="219456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STRETCH</a:t>
            </a:r>
            <a:endParaRPr lang="en-US" sz="1200" dirty="0"/>
          </a:p>
        </p:txBody>
      </p:sp>
      <p:pic>
        <p:nvPicPr>
          <p:cNvPr id="5" name="Image 0" descr="DT Classroom design workbench">    </p:cNvPr>
          <p:cNvPicPr>
            <a:picLocks noChangeAspect="1"/>
          </p:cNvPicPr>
          <p:nvPr/>
        </p:nvPicPr>
        <p:blipFill>
          <a:blip r:embed="rId1"/>
          <a:srcRect l="0" r="0" t="0" b="0"/>
          <a:stretch/>
        </p:blipFill>
        <p:spPr>
          <a:xfrm>
            <a:off x="548640" y="1463040"/>
            <a:ext cx="5120640" cy="2560320"/>
          </a:xfrm>
          <a:prstGeom prst="rect">
            <a:avLst/>
          </a:prstGeom>
        </p:spPr>
      </p:pic>
      <p:sp>
        <p:nvSpPr>
          <p:cNvPr id="6" name="Task panel"/>
          <p:cNvSpPr/>
          <p:nvPr/>
        </p:nvSpPr>
        <p:spPr>
          <a:xfrm>
            <a:off x="5897880" y="1463040"/>
            <a:ext cx="5760720" cy="4526280"/>
          </a:xfrm>
          <a:prstGeom prst="roundRect">
            <a:avLst>
              <a:gd name="adj" fmla="val 2424"/>
            </a:avLst>
          </a:prstGeom>
          <a:solidFill>
            <a:schemeClr val="bg1"/>
          </a:solidFill>
          <a:ln/>
          <a:effectLst>
            <a:outerShdw sx="100000" sy="100000" kx="0" ky="0" algn="bl" rotWithShape="0" blurRad="101600" dist="25400" dir="5400000">
              <a:srgbClr val="0F2A40">
                <a:alpha val="16000"/>
              </a:srgbClr>
            </a:outerShdw>
          </a:effectLst>
        </p:spPr>
      </p:sp>
      <p:sp>
        <p:nvSpPr>
          <p:cNvPr id="7" name="Text 4"/>
          <p:cNvSpPr txBox="1"/>
          <p:nvPr/>
        </p:nvSpPr>
        <p:spPr>
          <a:xfrm>
            <a:off x="6172200" y="1691640"/>
            <a:ext cx="5257800" cy="822960"/>
          </a:xfrm>
          <a:prstGeom prst="rect">
            <a:avLst/>
          </a:prstGeom>
          <a:noFill/>
          <a:ln/>
        </p:spPr>
        <p:txBody>
          <a:bodyPr wrap="square" lIns="0" tIns="0" rIns="0" bIns="0" rtlCol="0" anchor="t"/>
          <a:lstStyle/>
          <a:p>
            <a:pPr indent="0" marL="0">
              <a:buNone/>
            </a:pPr>
            <a:r>
              <a:rPr lang="en-US" sz="2200" b="1" dirty="0">
                <a:solidFill>
                  <a:schemeClr val="tx2"/>
                </a:solidFill>
              </a:rPr>
              <a:t>Your school wants to automate its canteen completely.</a:t>
            </a:r>
            <a:endParaRPr lang="en-US" sz="2200" dirty="0"/>
          </a:p>
        </p:txBody>
      </p:sp>
      <p:sp>
        <p:nvSpPr>
          <p:cNvPr id="8" name="Text 5"/>
          <p:cNvSpPr txBox="1"/>
          <p:nvPr/>
        </p:nvSpPr>
        <p:spPr>
          <a:xfrm>
            <a:off x="6172200" y="2651760"/>
            <a:ext cx="5257800" cy="3108960"/>
          </a:xfrm>
          <a:prstGeom prst="rect">
            <a:avLst/>
          </a:prstGeom>
          <a:noFill/>
          <a:ln/>
        </p:spPr>
        <p:txBody>
          <a:bodyPr wrap="square" lIns="0" tIns="0" rIns="0" bIns="0" rtlCol="0" anchor="t"/>
          <a:lstStyle/>
          <a:p>
            <a:pPr marL="228600" indent="-228600">
              <a:spcAft>
                <a:spcPts val="600"/>
              </a:spcAft>
              <a:buSzPct val="100000"/>
              <a:buChar char="•"/>
            </a:pPr>
            <a:r>
              <a:rPr lang="en-US" sz="1700" dirty="0">
                <a:solidFill>
                  <a:schemeClr val="tx1"/>
                </a:solidFill>
              </a:rPr>
              <a:t>Which jobs could machines take over, and which could they not?</a:t>
            </a:r>
            <a:endParaRPr lang="en-US" sz="1700" dirty="0"/>
          </a:p>
          <a:p>
            <a:pPr marL="228600" indent="-228600">
              <a:spcAft>
                <a:spcPts val="600"/>
              </a:spcAft>
              <a:buSzPct val="100000"/>
              <a:buChar char="•"/>
            </a:pPr>
            <a:r>
              <a:rPr lang="en-US" sz="1700" dirty="0">
                <a:solidFill>
                  <a:schemeClr val="tx1"/>
                </a:solidFill>
              </a:rPr>
              <a:t>What new jobs would the school need?</a:t>
            </a:r>
            <a:endParaRPr lang="en-US" sz="1700" dirty="0"/>
          </a:p>
          <a:p>
            <a:pPr marL="228600" indent="-228600">
              <a:spcAft>
                <a:spcPts val="600"/>
              </a:spcAft>
              <a:buSzPct val="100000"/>
              <a:buChar char="•"/>
            </a:pPr>
            <a:r>
              <a:rPr lang="en-US" sz="1700" dirty="0">
                <a:solidFill>
                  <a:schemeClr val="tx1"/>
                </a:solidFill>
              </a:rPr>
              <a:t>How might the layout of the canteen change to improve flow?</a:t>
            </a:r>
            <a:endParaRPr lang="en-US" sz="1700" dirty="0"/>
          </a:p>
          <a:p>
            <a:pPr marL="228600" indent="-228600">
              <a:spcAft>
                <a:spcPts val="600"/>
              </a:spcAft>
              <a:buSzPct val="100000"/>
              <a:buChar char="•"/>
            </a:pPr>
            <a:r>
              <a:rPr lang="en-US" sz="1700" dirty="0">
                <a:solidFill>
                  <a:schemeClr val="tx1"/>
                </a:solidFill>
              </a:rPr>
              <a:t>Would you recommend it? Give a judgement and justify it.</a:t>
            </a:r>
            <a:endParaRPr lang="en-US" sz="1700" dirty="0"/>
          </a:p>
        </p:txBody>
      </p:sp>
      <p:sp>
        <p:nvSpPr>
          <p:cNvPr id="9" name="Hint"/>
          <p:cNvSpPr/>
          <p:nvPr/>
        </p:nvSpPr>
        <p:spPr>
          <a:xfrm>
            <a:off x="548640" y="4343400"/>
            <a:ext cx="5120640" cy="1645920"/>
          </a:xfrm>
          <a:prstGeom prst="roundRect">
            <a:avLst>
              <a:gd name="adj" fmla="val 6667"/>
            </a:avLst>
          </a:prstGeom>
          <a:solidFill>
            <a:schemeClr val="tx2"/>
          </a:solidFill>
          <a:ln/>
          <a:effectLst>
            <a:outerShdw sx="100000" sy="100000" kx="0" ky="0" algn="bl" rotWithShape="0" blurRad="101600" dist="25400" dir="5400000">
              <a:srgbClr val="0F2A40">
                <a:alpha val="16000"/>
              </a:srgbClr>
            </a:outerShdw>
          </a:effectLst>
        </p:spPr>
      </p:sp>
      <p:sp>
        <p:nvSpPr>
          <p:cNvPr id="10" name="Text 7"/>
          <p:cNvSpPr txBox="1"/>
          <p:nvPr/>
        </p:nvSpPr>
        <p:spPr>
          <a:xfrm>
            <a:off x="822960" y="4526280"/>
            <a:ext cx="4572000" cy="1325880"/>
          </a:xfrm>
          <a:prstGeom prst="rect">
            <a:avLst/>
          </a:prstGeom>
          <a:noFill/>
          <a:ln/>
        </p:spPr>
        <p:txBody>
          <a:bodyPr wrap="square" lIns="0" tIns="0" rIns="0" bIns="0" rtlCol="0" anchor="ctr"/>
          <a:lstStyle/>
          <a:p>
            <a:pPr indent="0" marL="0">
              <a:buNone/>
            </a:pPr>
            <a:r>
              <a:rPr lang="en-US" sz="1700" b="1" dirty="0">
                <a:solidFill>
                  <a:schemeClr val="accent1"/>
                </a:solidFill>
              </a:rPr>
              <a:t>Think about   </a:t>
            </a:r>
            <a:pPr indent="0" marL="0">
              <a:buNone/>
            </a:pPr>
            <a:r>
              <a:rPr lang="en-US" sz="1700" dirty="0">
                <a:solidFill>
                  <a:schemeClr val="bg1"/>
                </a:solidFill>
              </a:rPr>
              <a:t>repetitive tasks, hygiene and safety, cost, allergies and special diets, and the people who would lose or gain jobs.</a:t>
            </a:r>
            <a:endParaRPr lang="en-US" sz="17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24</a:t>
            </a:fld>
            <a:endParaRPr lang="en-US"/>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8686800" cy="822960"/>
          </a:xfrm>
          <a:prstGeom prst="rect">
            <a:avLst/>
          </a:prstGeom>
          <a:noFill/>
          <a:ln/>
        </p:spPr>
        <p:txBody>
          <a:bodyPr wrap="square" lIns="0" tIns="0" rIns="0" bIns="0" rtlCol="0" anchor="ctr"/>
          <a:lstStyle/>
          <a:p>
            <a:pPr algn="l" indent="0" marL="0">
              <a:buNone/>
            </a:pPr>
            <a:r>
              <a:rPr lang="en-US" sz="3200" b="1" dirty="0">
                <a:solidFill>
                  <a:schemeClr val="tx2"/>
                </a:solidFill>
              </a:rPr>
              <a:t>Exit ticket</a:t>
            </a:r>
            <a:endParaRPr lang="en-US" sz="3200" dirty="0"/>
          </a:p>
        </p:txBody>
      </p:sp>
      <p:sp>
        <p:nvSpPr>
          <p:cNvPr id="3" name="Activity chip"/>
          <p:cNvSpPr/>
          <p:nvPr/>
        </p:nvSpPr>
        <p:spPr>
          <a:xfrm>
            <a:off x="9464040" y="566928"/>
            <a:ext cx="2194560" cy="384048"/>
          </a:xfrm>
          <a:prstGeom prst="roundRect">
            <a:avLst>
              <a:gd name="adj" fmla="val 50000"/>
            </a:avLst>
          </a:prstGeom>
          <a:solidFill>
            <a:schemeClr val="tx2"/>
          </a:solidFill>
          <a:ln/>
        </p:spPr>
      </p:sp>
      <p:sp>
        <p:nvSpPr>
          <p:cNvPr id="4" name="Text 2"/>
          <p:cNvSpPr txBox="1"/>
          <p:nvPr/>
        </p:nvSpPr>
        <p:spPr>
          <a:xfrm>
            <a:off x="9464040" y="566928"/>
            <a:ext cx="2194560" cy="384048"/>
          </a:xfrm>
          <a:prstGeom prst="rect">
            <a:avLst/>
          </a:prstGeom>
          <a:noFill/>
          <a:ln/>
        </p:spPr>
        <p:txBody>
          <a:bodyPr wrap="square" lIns="0" tIns="0" rIns="0" bIns="0" rtlCol="0" anchor="ctr"/>
          <a:lstStyle/>
          <a:p>
            <a:pPr algn="ctr" indent="0" marL="0">
              <a:buNone/>
            </a:pPr>
            <a:r>
              <a:rPr lang="en-US" sz="1200" b="1" spc="100" kern="0" dirty="0">
                <a:solidFill>
                  <a:schemeClr val="accent1"/>
                </a:solidFill>
              </a:rPr>
              <a:t>INDEPENDENT · 5 MIN</a:t>
            </a:r>
            <a:endParaRPr lang="en-US" sz="1200" dirty="0"/>
          </a:p>
        </p:txBody>
      </p:sp>
      <p:sp>
        <p:nvSpPr>
          <p:cNvPr id="5" name="Exit row 3"/>
          <p:cNvSpPr/>
          <p:nvPr/>
        </p:nvSpPr>
        <p:spPr>
          <a:xfrm>
            <a:off x="548640" y="1463040"/>
            <a:ext cx="6675120" cy="960120"/>
          </a:xfrm>
          <a:prstGeom prst="roundRect">
            <a:avLst>
              <a:gd name="adj" fmla="val 11429"/>
            </a:avLst>
          </a:prstGeom>
          <a:solidFill>
            <a:schemeClr val="bg1"/>
          </a:solidFill>
          <a:ln/>
          <a:effectLst>
            <a:outerShdw sx="100000" sy="100000" kx="0" ky="0" algn="bl" rotWithShape="0" blurRad="101600" dist="25400" dir="5400000">
              <a:srgbClr val="0F2A40">
                <a:alpha val="16000"/>
              </a:srgbClr>
            </a:outerShdw>
          </a:effectLst>
        </p:spPr>
      </p:sp>
      <p:sp>
        <p:nvSpPr>
          <p:cNvPr id="6" name="Shape 4"/>
          <p:cNvSpPr/>
          <p:nvPr/>
        </p:nvSpPr>
        <p:spPr>
          <a:xfrm>
            <a:off x="548640" y="1463040"/>
            <a:ext cx="1005840" cy="960120"/>
          </a:xfrm>
          <a:prstGeom prst="roundRect">
            <a:avLst>
              <a:gd name="adj" fmla="val 19048"/>
            </a:avLst>
          </a:prstGeom>
          <a:solidFill>
            <a:schemeClr val="tx2"/>
          </a:solidFill>
          <a:ln/>
        </p:spPr>
      </p:sp>
      <p:sp>
        <p:nvSpPr>
          <p:cNvPr id="7" name="Text 5"/>
          <p:cNvSpPr txBox="1"/>
          <p:nvPr/>
        </p:nvSpPr>
        <p:spPr>
          <a:xfrm>
            <a:off x="548640" y="1463040"/>
            <a:ext cx="1005840" cy="960120"/>
          </a:xfrm>
          <a:prstGeom prst="rect">
            <a:avLst/>
          </a:prstGeom>
          <a:noFill/>
          <a:ln/>
        </p:spPr>
        <p:txBody>
          <a:bodyPr wrap="square" lIns="0" tIns="0" rIns="0" bIns="0" rtlCol="0" anchor="ctr"/>
          <a:lstStyle/>
          <a:p>
            <a:pPr algn="ctr" indent="0" marL="0">
              <a:buNone/>
            </a:pPr>
            <a:r>
              <a:rPr lang="en-US" sz="4000" b="1" dirty="0">
                <a:solidFill>
                  <a:schemeClr val="accent1"/>
                </a:solidFill>
                <a:latin typeface="Arial" pitchFamily="34" charset="0"/>
                <a:ea typeface="Arial" pitchFamily="34" charset="-122"/>
                <a:cs typeface="Arial" pitchFamily="34" charset="-120"/>
              </a:rPr>
              <a:t>3</a:t>
            </a:r>
            <a:endParaRPr lang="en-US" sz="4000" dirty="0"/>
          </a:p>
        </p:txBody>
      </p:sp>
      <p:sp>
        <p:nvSpPr>
          <p:cNvPr id="8" name="Text 6"/>
          <p:cNvSpPr txBox="1"/>
          <p:nvPr/>
        </p:nvSpPr>
        <p:spPr>
          <a:xfrm>
            <a:off x="1783080" y="1463040"/>
            <a:ext cx="5257800" cy="960120"/>
          </a:xfrm>
          <a:prstGeom prst="rect">
            <a:avLst/>
          </a:prstGeom>
          <a:noFill/>
          <a:ln/>
        </p:spPr>
        <p:txBody>
          <a:bodyPr wrap="square" lIns="0" tIns="0" rIns="0" bIns="0" rtlCol="0" anchor="ctr"/>
          <a:lstStyle/>
          <a:p>
            <a:pPr indent="0" marL="0">
              <a:buNone/>
            </a:pPr>
            <a:r>
              <a:rPr lang="en-US" sz="2000" b="1" dirty="0">
                <a:solidFill>
                  <a:schemeClr val="tx2"/>
                </a:solidFill>
              </a:rPr>
              <a:t>ways new technology has changed the workplace</a:t>
            </a:r>
            <a:endParaRPr lang="en-US" sz="2000" dirty="0"/>
          </a:p>
        </p:txBody>
      </p:sp>
      <p:sp>
        <p:nvSpPr>
          <p:cNvPr id="9" name="Exit row 2"/>
          <p:cNvSpPr/>
          <p:nvPr/>
        </p:nvSpPr>
        <p:spPr>
          <a:xfrm>
            <a:off x="548640" y="2651760"/>
            <a:ext cx="6675120" cy="960120"/>
          </a:xfrm>
          <a:prstGeom prst="roundRect">
            <a:avLst>
              <a:gd name="adj" fmla="val 11429"/>
            </a:avLst>
          </a:prstGeom>
          <a:solidFill>
            <a:schemeClr val="bg1"/>
          </a:solidFill>
          <a:ln/>
          <a:effectLst>
            <a:outerShdw sx="100000" sy="100000" kx="0" ky="0" algn="bl" rotWithShape="0" blurRad="101600" dist="25400" dir="5400000">
              <a:srgbClr val="0F2A40">
                <a:alpha val="16000"/>
              </a:srgbClr>
            </a:outerShdw>
          </a:effectLst>
        </p:spPr>
      </p:sp>
      <p:sp>
        <p:nvSpPr>
          <p:cNvPr id="10" name="Shape 8"/>
          <p:cNvSpPr/>
          <p:nvPr/>
        </p:nvSpPr>
        <p:spPr>
          <a:xfrm>
            <a:off x="548640" y="2651760"/>
            <a:ext cx="1005840" cy="960120"/>
          </a:xfrm>
          <a:prstGeom prst="roundRect">
            <a:avLst>
              <a:gd name="adj" fmla="val 19048"/>
            </a:avLst>
          </a:prstGeom>
          <a:solidFill>
            <a:schemeClr val="tx2"/>
          </a:solidFill>
          <a:ln/>
        </p:spPr>
      </p:sp>
      <p:sp>
        <p:nvSpPr>
          <p:cNvPr id="11" name="Text 9"/>
          <p:cNvSpPr txBox="1"/>
          <p:nvPr/>
        </p:nvSpPr>
        <p:spPr>
          <a:xfrm>
            <a:off x="548640" y="2651760"/>
            <a:ext cx="1005840" cy="960120"/>
          </a:xfrm>
          <a:prstGeom prst="rect">
            <a:avLst/>
          </a:prstGeom>
          <a:noFill/>
          <a:ln/>
        </p:spPr>
        <p:txBody>
          <a:bodyPr wrap="square" lIns="0" tIns="0" rIns="0" bIns="0" rtlCol="0" anchor="ctr"/>
          <a:lstStyle/>
          <a:p>
            <a:pPr algn="ctr" indent="0" marL="0">
              <a:buNone/>
            </a:pPr>
            <a:r>
              <a:rPr lang="en-US" sz="4000" b="1" dirty="0">
                <a:solidFill>
                  <a:schemeClr val="accent1"/>
                </a:solidFill>
                <a:latin typeface="Arial" pitchFamily="34" charset="0"/>
                <a:ea typeface="Arial" pitchFamily="34" charset="-122"/>
                <a:cs typeface="Arial" pitchFamily="34" charset="-120"/>
              </a:rPr>
              <a:t>2</a:t>
            </a:r>
            <a:endParaRPr lang="en-US" sz="4000" dirty="0"/>
          </a:p>
        </p:txBody>
      </p:sp>
      <p:sp>
        <p:nvSpPr>
          <p:cNvPr id="12" name="Text 10"/>
          <p:cNvSpPr txBox="1"/>
          <p:nvPr/>
        </p:nvSpPr>
        <p:spPr>
          <a:xfrm>
            <a:off x="1783080" y="2651760"/>
            <a:ext cx="5257800" cy="960120"/>
          </a:xfrm>
          <a:prstGeom prst="rect">
            <a:avLst/>
          </a:prstGeom>
          <a:noFill/>
          <a:ln/>
        </p:spPr>
        <p:txBody>
          <a:bodyPr wrap="square" lIns="0" tIns="0" rIns="0" bIns="0" rtlCol="0" anchor="ctr"/>
          <a:lstStyle/>
          <a:p>
            <a:pPr indent="0" marL="0">
              <a:buNone/>
            </a:pPr>
            <a:r>
              <a:rPr lang="en-US" sz="2000" b="1" dirty="0">
                <a:solidFill>
                  <a:schemeClr val="tx2"/>
                </a:solidFill>
              </a:rPr>
              <a:t>things robots cannot do</a:t>
            </a:r>
            <a:endParaRPr lang="en-US" sz="2000" dirty="0"/>
          </a:p>
        </p:txBody>
      </p:sp>
      <p:sp>
        <p:nvSpPr>
          <p:cNvPr id="13" name="Exit row 1"/>
          <p:cNvSpPr/>
          <p:nvPr/>
        </p:nvSpPr>
        <p:spPr>
          <a:xfrm>
            <a:off x="548640" y="3840480"/>
            <a:ext cx="6675120" cy="960120"/>
          </a:xfrm>
          <a:prstGeom prst="roundRect">
            <a:avLst>
              <a:gd name="adj" fmla="val 11429"/>
            </a:avLst>
          </a:prstGeom>
          <a:solidFill>
            <a:schemeClr val="bg1"/>
          </a:solidFill>
          <a:ln/>
          <a:effectLst>
            <a:outerShdw sx="100000" sy="100000" kx="0" ky="0" algn="bl" rotWithShape="0" blurRad="101600" dist="25400" dir="5400000">
              <a:srgbClr val="0F2A40">
                <a:alpha val="16000"/>
              </a:srgbClr>
            </a:outerShdw>
          </a:effectLst>
        </p:spPr>
      </p:sp>
      <p:sp>
        <p:nvSpPr>
          <p:cNvPr id="14" name="Shape 12"/>
          <p:cNvSpPr/>
          <p:nvPr/>
        </p:nvSpPr>
        <p:spPr>
          <a:xfrm>
            <a:off x="548640" y="3840480"/>
            <a:ext cx="1005840" cy="960120"/>
          </a:xfrm>
          <a:prstGeom prst="roundRect">
            <a:avLst>
              <a:gd name="adj" fmla="val 19048"/>
            </a:avLst>
          </a:prstGeom>
          <a:solidFill>
            <a:schemeClr val="tx2"/>
          </a:solidFill>
          <a:ln/>
        </p:spPr>
      </p:sp>
      <p:sp>
        <p:nvSpPr>
          <p:cNvPr id="15" name="Text 13"/>
          <p:cNvSpPr txBox="1"/>
          <p:nvPr/>
        </p:nvSpPr>
        <p:spPr>
          <a:xfrm>
            <a:off x="548640" y="3840480"/>
            <a:ext cx="1005840" cy="960120"/>
          </a:xfrm>
          <a:prstGeom prst="rect">
            <a:avLst/>
          </a:prstGeom>
          <a:noFill/>
          <a:ln/>
        </p:spPr>
        <p:txBody>
          <a:bodyPr wrap="square" lIns="0" tIns="0" rIns="0" bIns="0" rtlCol="0" anchor="ctr"/>
          <a:lstStyle/>
          <a:p>
            <a:pPr algn="ctr" indent="0" marL="0">
              <a:buNone/>
            </a:pPr>
            <a:r>
              <a:rPr lang="en-US" sz="4000" b="1" dirty="0">
                <a:solidFill>
                  <a:schemeClr val="accent1"/>
                </a:solidFill>
                <a:latin typeface="Arial" pitchFamily="34" charset="0"/>
                <a:ea typeface="Arial" pitchFamily="34" charset="-122"/>
                <a:cs typeface="Arial" pitchFamily="34" charset="-120"/>
              </a:rPr>
              <a:t>1</a:t>
            </a:r>
            <a:endParaRPr lang="en-US" sz="4000" dirty="0"/>
          </a:p>
        </p:txBody>
      </p:sp>
      <p:sp>
        <p:nvSpPr>
          <p:cNvPr id="16" name="Text 14"/>
          <p:cNvSpPr txBox="1"/>
          <p:nvPr/>
        </p:nvSpPr>
        <p:spPr>
          <a:xfrm>
            <a:off x="1783080" y="3840480"/>
            <a:ext cx="5257800" cy="960120"/>
          </a:xfrm>
          <a:prstGeom prst="rect">
            <a:avLst/>
          </a:prstGeom>
          <a:noFill/>
          <a:ln/>
        </p:spPr>
        <p:txBody>
          <a:bodyPr wrap="square" lIns="0" tIns="0" rIns="0" bIns="0" rtlCol="0" anchor="ctr"/>
          <a:lstStyle/>
          <a:p>
            <a:pPr indent="0" marL="0">
              <a:buNone/>
            </a:pPr>
            <a:r>
              <a:rPr lang="en-US" sz="2000" b="1" dirty="0">
                <a:solidFill>
                  <a:schemeClr val="tx2"/>
                </a:solidFill>
              </a:rPr>
              <a:t>way a new business could raise money or sell its product</a:t>
            </a:r>
            <a:endParaRPr lang="en-US" sz="2000" dirty="0"/>
          </a:p>
        </p:txBody>
      </p:sp>
      <p:sp>
        <p:nvSpPr>
          <p:cNvPr id="17" name="Homework"/>
          <p:cNvSpPr/>
          <p:nvPr/>
        </p:nvSpPr>
        <p:spPr>
          <a:xfrm>
            <a:off x="7498080" y="1463040"/>
            <a:ext cx="4160520" cy="4526280"/>
          </a:xfrm>
          <a:prstGeom prst="roundRect">
            <a:avLst>
              <a:gd name="adj" fmla="val 2637"/>
            </a:avLst>
          </a:prstGeom>
          <a:solidFill>
            <a:schemeClr val="bg1"/>
          </a:solidFill>
          <a:ln/>
          <a:effectLst>
            <a:outerShdw sx="100000" sy="100000" kx="0" ky="0" algn="bl" rotWithShape="0" blurRad="101600" dist="25400" dir="5400000">
              <a:srgbClr val="0F2A40">
                <a:alpha val="16000"/>
              </a:srgbClr>
            </a:outerShdw>
          </a:effectLst>
        </p:spPr>
      </p:sp>
      <p:sp>
        <p:nvSpPr>
          <p:cNvPr id="18" name="Homework offset"/>
          <p:cNvSpPr/>
          <p:nvPr/>
        </p:nvSpPr>
        <p:spPr>
          <a:xfrm>
            <a:off x="7840980" y="1805940"/>
            <a:ext cx="685800" cy="685800"/>
          </a:xfrm>
          <a:prstGeom prst="roundRect">
            <a:avLst>
              <a:gd name="adj" fmla="val 22000"/>
            </a:avLst>
          </a:prstGeom>
          <a:solidFill>
            <a:schemeClr val="accent1"/>
          </a:solidFill>
          <a:ln/>
        </p:spPr>
      </p:sp>
      <p:sp>
        <p:nvSpPr>
          <p:cNvPr id="19" name="Homework tile"/>
          <p:cNvSpPr/>
          <p:nvPr/>
        </p:nvSpPr>
        <p:spPr>
          <a:xfrm>
            <a:off x="7772400" y="1737360"/>
            <a:ext cx="685800" cy="685800"/>
          </a:xfrm>
          <a:prstGeom prst="roundRect">
            <a:avLst>
              <a:gd name="adj" fmla="val 22000"/>
            </a:avLst>
          </a:prstGeom>
          <a:solidFill>
            <a:schemeClr val="tx2"/>
          </a:solidFill>
          <a:ln/>
        </p:spPr>
      </p:sp>
      <p:pic>
        <p:nvPicPr>
          <p:cNvPr id="20" name="Image 0" descr="Homework">    </p:cNvPr>
          <p:cNvPicPr>
            <a:picLocks noChangeAspect="1"/>
          </p:cNvPicPr>
          <p:nvPr/>
        </p:nvPicPr>
        <p:blipFill>
          <a:blip r:embed="rId1"/>
          <a:stretch>
            <a:fillRect/>
          </a:stretch>
        </p:blipFill>
        <p:spPr>
          <a:xfrm>
            <a:off x="7923276" y="1888236"/>
            <a:ext cx="384048" cy="384048"/>
          </a:xfrm>
          <a:prstGeom prst="rect">
            <a:avLst/>
          </a:prstGeom>
        </p:spPr>
      </p:pic>
      <p:sp>
        <p:nvSpPr>
          <p:cNvPr id="21" name="Text 18"/>
          <p:cNvSpPr txBox="1"/>
          <p:nvPr/>
        </p:nvSpPr>
        <p:spPr>
          <a:xfrm>
            <a:off x="8686800" y="1783080"/>
            <a:ext cx="2743200" cy="457200"/>
          </a:xfrm>
          <a:prstGeom prst="rect">
            <a:avLst/>
          </a:prstGeom>
          <a:noFill/>
          <a:ln/>
        </p:spPr>
        <p:txBody>
          <a:bodyPr wrap="square" lIns="0" tIns="0" rIns="0" bIns="0" rtlCol="0" anchor="t"/>
          <a:lstStyle/>
          <a:p>
            <a:pPr indent="0" marL="0">
              <a:buNone/>
            </a:pPr>
            <a:r>
              <a:rPr lang="en-US" sz="2100" b="1" dirty="0">
                <a:solidFill>
                  <a:schemeClr val="tx2"/>
                </a:solidFill>
              </a:rPr>
              <a:t>Homework</a:t>
            </a:r>
            <a:endParaRPr lang="en-US" sz="2100" dirty="0"/>
          </a:p>
        </p:txBody>
      </p:sp>
      <p:sp>
        <p:nvSpPr>
          <p:cNvPr id="22" name="Text 19"/>
          <p:cNvSpPr txBox="1"/>
          <p:nvPr/>
        </p:nvSpPr>
        <p:spPr>
          <a:xfrm>
            <a:off x="7772400" y="2697480"/>
            <a:ext cx="3657600" cy="2194560"/>
          </a:xfrm>
          <a:prstGeom prst="rect">
            <a:avLst/>
          </a:prstGeom>
          <a:noFill/>
          <a:ln/>
        </p:spPr>
        <p:txBody>
          <a:bodyPr wrap="square" lIns="0" tIns="0" rIns="0" bIns="0" rtlCol="0" anchor="t"/>
          <a:lstStyle/>
          <a:p>
            <a:pPr indent="0" marL="0">
              <a:buNone/>
            </a:pPr>
            <a:r>
              <a:rPr lang="en-US" sz="1600" dirty="0">
                <a:solidFill>
                  <a:schemeClr val="tx1"/>
                </a:solidFill>
              </a:rPr>
              <a:t>Find a real product that was crowdfunded. Explain how crowdfunding and virtual marketing helped it reach customers, and one risk the backers took.</a:t>
            </a:r>
            <a:endParaRPr lang="en-US" sz="1600" dirty="0"/>
          </a:p>
        </p:txBody>
      </p:sp>
      <p:sp>
        <p:nvSpPr>
          <p:cNvPr id="23" name="Text 20"/>
          <p:cNvSpPr txBox="1"/>
          <p:nvPr/>
        </p:nvSpPr>
        <p:spPr>
          <a:xfrm>
            <a:off x="7772400" y="5074920"/>
            <a:ext cx="3657600" cy="731520"/>
          </a:xfrm>
          <a:prstGeom prst="rect">
            <a:avLst/>
          </a:prstGeom>
          <a:noFill/>
          <a:ln/>
        </p:spPr>
        <p:txBody>
          <a:bodyPr wrap="square" lIns="0" tIns="0" rIns="0" bIns="0" rtlCol="0" anchor="t"/>
          <a:lstStyle/>
          <a:p>
            <a:pPr indent="0" marL="0">
              <a:buNone/>
            </a:pPr>
            <a:r>
              <a:rPr lang="en-US" sz="1600" i="1" dirty="0">
                <a:solidFill>
                  <a:schemeClr val="accent2"/>
                </a:solidFill>
              </a:rPr>
              <a:t>Next lesson: designing for a sustainable future</a:t>
            </a:r>
            <a:endParaRPr lang="en-US" sz="16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25</a:t>
            </a:fld>
            <a:endParaRPr lang="en-US"/>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200" b="1" dirty="0">
                <a:solidFill>
                  <a:schemeClr val="tx2"/>
                </a:solidFill>
              </a:rPr>
              <a:t>Sources and credits</a:t>
            </a:r>
            <a:endParaRPr lang="en-US" sz="3200" dirty="0"/>
          </a:p>
        </p:txBody>
      </p:sp>
      <p:sp>
        <p:nvSpPr>
          <p:cNvPr id="3" name="Credits offset"/>
          <p:cNvSpPr/>
          <p:nvPr/>
        </p:nvSpPr>
        <p:spPr>
          <a:xfrm>
            <a:off x="667512" y="1536192"/>
            <a:ext cx="731520" cy="731520"/>
          </a:xfrm>
          <a:prstGeom prst="roundRect">
            <a:avLst>
              <a:gd name="adj" fmla="val 22000"/>
            </a:avLst>
          </a:prstGeom>
          <a:solidFill>
            <a:schemeClr val="accent1"/>
          </a:solidFill>
          <a:ln/>
        </p:spPr>
      </p:sp>
      <p:sp>
        <p:nvSpPr>
          <p:cNvPr id="4" name="Credits tile"/>
          <p:cNvSpPr/>
          <p:nvPr/>
        </p:nvSpPr>
        <p:spPr>
          <a:xfrm>
            <a:off x="594360" y="1463040"/>
            <a:ext cx="731520" cy="731520"/>
          </a:xfrm>
          <a:prstGeom prst="roundRect">
            <a:avLst>
              <a:gd name="adj" fmla="val 22000"/>
            </a:avLst>
          </a:prstGeom>
          <a:solidFill>
            <a:schemeClr val="tx2"/>
          </a:solidFill>
          <a:ln/>
        </p:spPr>
      </p:sp>
      <p:pic>
        <p:nvPicPr>
          <p:cNvPr id="5" name="Image 0" descr="Credits">    </p:cNvPr>
          <p:cNvPicPr>
            <a:picLocks noChangeAspect="1"/>
          </p:cNvPicPr>
          <p:nvPr/>
        </p:nvPicPr>
        <p:blipFill>
          <a:blip r:embed="rId1"/>
          <a:stretch>
            <a:fillRect/>
          </a:stretch>
        </p:blipFill>
        <p:spPr>
          <a:xfrm>
            <a:off x="755294" y="1623974"/>
            <a:ext cx="409651" cy="409651"/>
          </a:xfrm>
          <a:prstGeom prst="rect">
            <a:avLst/>
          </a:prstGeom>
        </p:spPr>
      </p:pic>
      <p:sp>
        <p:nvSpPr>
          <p:cNvPr id="6" name="Text 3"/>
          <p:cNvSpPr txBox="1"/>
          <p:nvPr/>
        </p:nvSpPr>
        <p:spPr>
          <a:xfrm>
            <a:off x="1600200" y="1463040"/>
            <a:ext cx="5852160" cy="4480560"/>
          </a:xfrm>
          <a:prstGeom prst="rect">
            <a:avLst/>
          </a:prstGeom>
          <a:noFill/>
          <a:ln/>
        </p:spPr>
        <p:txBody>
          <a:bodyPr wrap="square" lIns="0" tIns="0" rIns="0" bIns="0" rtlCol="0" anchor="t"/>
          <a:lstStyle/>
          <a:p>
            <a:pPr indent="0" marL="0">
              <a:spcAft>
                <a:spcPts val="1000"/>
              </a:spcAft>
              <a:buNone/>
            </a:pPr>
            <a:r>
              <a:rPr lang="en-US" sz="1600" dirty="0">
                <a:solidFill>
                  <a:schemeClr val="tx1"/>
                </a:solidFill>
              </a:rPr>
              <a:t>Written for DT Classroom and aligned to the AQA GCSE Design and Technology (8552) specification, section 3.1.1: New and emerging technologies.</a:t>
            </a:r>
            <a:endParaRPr lang="en-US" sz="1600" dirty="0"/>
          </a:p>
          <a:p>
            <a:pPr indent="0" marL="0">
              <a:spcAft>
                <a:spcPts val="1000"/>
              </a:spcAft>
              <a:buNone/>
            </a:pPr>
            <a:r>
              <a:rPr lang="en-US" sz="1600" dirty="0">
                <a:solidFill>
                  <a:schemeClr val="tx1"/>
                </a:solidFill>
              </a:rPr>
              <a:t>The misconception and the keywords obsolete, human error and biometrics draw on “New and emerging technologies”, a Design and Technology lesson by Oak National Academy, licensed under the Open Government Licence v3.0.</a:t>
            </a:r>
            <a:endParaRPr lang="en-US" sz="1600" dirty="0"/>
          </a:p>
          <a:p>
            <a:pPr indent="0" marL="0">
              <a:spcAft>
                <a:spcPts val="1000"/>
              </a:spcAft>
              <a:buNone/>
            </a:pPr>
            <a:r>
              <a:rPr lang="en-US" sz="1600" dirty="0">
                <a:solidFill>
                  <a:schemeClr val="tx1"/>
                </a:solidFill>
              </a:rPr>
              <a:t>All images are renders from DT Classroom's own 3D scenes. Icons: Font Awesome and Game Icons via react-icons.</a:t>
            </a:r>
            <a:endParaRPr lang="en-US" sz="1600" dirty="0"/>
          </a:p>
          <a:p>
            <a:pPr indent="0" marL="0">
              <a:buNone/>
            </a:pPr>
            <a:r>
              <a:rPr lang="en-US" sz="1600" dirty="0">
                <a:solidFill>
                  <a:schemeClr val="tx1"/>
                </a:solidFill>
              </a:rPr>
              <a:t>Practice exam questions are teacher-written in the AQA style and are not taken from AQA papers.</a:t>
            </a:r>
            <a:endParaRPr lang="en-US" sz="1600" dirty="0"/>
          </a:p>
        </p:txBody>
      </p:sp>
      <p:pic>
        <p:nvPicPr>
          <p:cNvPr id="7" name="Image 1" descr="DT Classroom workbench">    </p:cNvPr>
          <p:cNvPicPr>
            <a:picLocks noChangeAspect="1"/>
          </p:cNvPicPr>
          <p:nvPr/>
        </p:nvPicPr>
        <p:blipFill>
          <a:blip r:embed="rId2"/>
          <a:srcRect l="0" r="0" t="0" b="0"/>
          <a:stretch/>
        </p:blipFill>
        <p:spPr>
          <a:xfrm>
            <a:off x="7818120" y="1463040"/>
            <a:ext cx="3840480" cy="1920240"/>
          </a:xfrm>
          <a:prstGeom prst="rect">
            <a:avLst/>
          </a:prstGeom>
        </p:spPr>
      </p:pic>
      <p:sp>
        <p:nvSpPr>
          <p:cNvPr id="8" name="Text 4"/>
          <p:cNvSpPr txBox="1"/>
          <p:nvPr/>
        </p:nvSpPr>
        <p:spPr>
          <a:xfrm>
            <a:off x="7818120" y="3520440"/>
            <a:ext cx="3840480" cy="548640"/>
          </a:xfrm>
          <a:prstGeom prst="rect">
            <a:avLst/>
          </a:prstGeom>
          <a:noFill/>
          <a:ln/>
        </p:spPr>
        <p:txBody>
          <a:bodyPr wrap="square" lIns="0" tIns="0" rIns="0" bIns="0" rtlCol="0" anchor="t"/>
          <a:lstStyle/>
          <a:p>
            <a:pPr indent="0" marL="0">
              <a:buNone/>
            </a:pPr>
            <a:r>
              <a:rPr lang="en-US" sz="1500" dirty="0">
                <a:solidFill>
                  <a:schemeClr val="accent6"/>
                </a:solidFill>
              </a:rPr>
              <a:t>Live models for every lesson at www.dtclassroom.com</a:t>
            </a:r>
            <a:endParaRPr lang="en-US" sz="15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26</a:t>
            </a:fld>
            <a:endParaRPr lang="en-US"/>
          </a:p>
        </p:txBody>
      </p:sp>
    </p:spTree>
  </p:cSld>
  <p:clrMapOvr>
    <a:masterClrMapping/>
  </p:clrMapOvr>
  <p:transition spd="med">
    <p:fade/>
  </p:transition>
</p:sld>
</file>

<file path=ppt/theme/theme1.xml><?xml version="1.0" encoding="utf-8"?>
<a:theme xmlns:a="http://schemas.openxmlformats.org/drawingml/2006/main" name="DT Classroom">
  <a:themeElements>
    <a:clrScheme name="DT Classroom">
      <a:dk1>
        <a:srgbClr val="1E2A33"/>
      </a:dk1>
      <a:lt1>
        <a:srgbClr val="FFFFFF"/>
      </a:lt1>
      <a:dk2>
        <a:srgbClr val="173C59"/>
      </a:dk2>
      <a:lt2>
        <a:srgbClr val="EEF3F6"/>
      </a:lt2>
      <a:accent1>
        <a:srgbClr val="F3C84B"/>
      </a:accent1>
      <a:accent2>
        <a:srgbClr val="2F6FE0"/>
      </a:accent2>
      <a:accent3>
        <a:srgbClr val="F26B3A"/>
      </a:accent3>
      <a:accent4>
        <a:srgbClr val="2E9E66"/>
      </a:accent4>
      <a:accent5>
        <a:srgbClr val="D14A5B"/>
      </a:accent5>
      <a:accent6>
        <a:srgbClr val="7A8B99"/>
      </a:accent6>
      <a:hlink>
        <a:srgbClr val="2F6FE0"/>
      </a:hlink>
      <a:folHlink>
        <a:srgbClr val="173C59"/>
      </a:folHlink>
    </a:clrScheme>
    <a:fontScheme name="DT Classroom">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DT Classroom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at work</dc:title>
  <dc:subject>AQA GCSE Design and Technology 8552</dc:subject>
  <dc:creator>DT Classroom</dc:creator>
  <cp:lastModifiedBy>DT Classroom</cp:lastModifiedBy>
  <cp:revision>1</cp:revision>
  <dcterms:created xsi:type="dcterms:W3CDTF">2026-10-04T17:07:00Z</dcterms:created>
  <dcterms:modified xsi:type="dcterms:W3CDTF">2026-10-04T17:07:00Z</dcterms:modified>
</cp:coreProperties>
</file>